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32"/>
  </p:notesMasterIdLst>
  <p:sldIdLst>
    <p:sldId id="256" r:id="rId2"/>
    <p:sldId id="268" r:id="rId3"/>
    <p:sldId id="266" r:id="rId4"/>
    <p:sldId id="269" r:id="rId5"/>
    <p:sldId id="270" r:id="rId6"/>
    <p:sldId id="267" r:id="rId7"/>
    <p:sldId id="257" r:id="rId8"/>
    <p:sldId id="258" r:id="rId9"/>
    <p:sldId id="264" r:id="rId10"/>
    <p:sldId id="259" r:id="rId11"/>
    <p:sldId id="262" r:id="rId12"/>
    <p:sldId id="263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4" r:id="rId24"/>
    <p:sldId id="285" r:id="rId25"/>
    <p:sldId id="286" r:id="rId26"/>
    <p:sldId id="287" r:id="rId27"/>
    <p:sldId id="282" r:id="rId28"/>
    <p:sldId id="283" r:id="rId29"/>
    <p:sldId id="289" r:id="rId30"/>
    <p:sldId id="288" r:id="rId31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3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0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ldprice.org/" TargetMode="External"/><Relationship Id="rId1" Type="http://schemas.openxmlformats.org/officeDocument/2006/relationships/hyperlink" Target="http://www.hnb.hr/" TargetMode="External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nb.hr/" TargetMode="External"/><Relationship Id="rId1" Type="http://schemas.openxmlformats.org/officeDocument/2006/relationships/hyperlink" Target="http://www.goldprice.org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93B5AE-4C01-4962-AB7D-31B17FAE518E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A69CE4BD-5478-4BC2-B7C9-02395BD0F256}">
      <dgm:prSet phldrT="[Text]"/>
      <dgm:spPr/>
      <dgm:t>
        <a:bodyPr/>
        <a:lstStyle/>
        <a:p>
          <a:r>
            <a:rPr lang="hr-HR" dirty="0">
              <a:solidFill>
                <a:srgbClr val="FFFF00"/>
              </a:solidFill>
            </a:rPr>
            <a:t>1956 Međunarodna konvencija o ugovoru o prijevozu robe cestom (CMR)</a:t>
          </a:r>
        </a:p>
      </dgm:t>
    </dgm:pt>
    <dgm:pt modelId="{84BFDF1A-0A46-4ABE-91EC-37AA108BEDA5}" type="parTrans" cxnId="{72DBA850-69D8-4D55-9562-7B0D5D3CD0F8}">
      <dgm:prSet/>
      <dgm:spPr/>
      <dgm:t>
        <a:bodyPr/>
        <a:lstStyle/>
        <a:p>
          <a:endParaRPr lang="hr-HR"/>
        </a:p>
      </dgm:t>
    </dgm:pt>
    <dgm:pt modelId="{2C85FD23-7369-495D-A7A3-38C262CA604A}" type="sibTrans" cxnId="{72DBA850-69D8-4D55-9562-7B0D5D3CD0F8}">
      <dgm:prSet/>
      <dgm:spPr/>
      <dgm:t>
        <a:bodyPr/>
        <a:lstStyle/>
        <a:p>
          <a:endParaRPr lang="hr-HR"/>
        </a:p>
      </dgm:t>
    </dgm:pt>
    <dgm:pt modelId="{9FCBF78B-1F2A-40BC-9A15-5DB222B8116C}">
      <dgm:prSet phldrT="[Text]"/>
      <dgm:spPr/>
      <dgm:t>
        <a:bodyPr/>
        <a:lstStyle/>
        <a:p>
          <a:r>
            <a:rPr lang="hr-HR" dirty="0">
              <a:solidFill>
                <a:srgbClr val="FFFF00"/>
              </a:solidFill>
            </a:rPr>
            <a:t>1978 SDR - CMR Protokol</a:t>
          </a:r>
        </a:p>
      </dgm:t>
    </dgm:pt>
    <dgm:pt modelId="{BEE0EAE9-939B-4198-85EF-C2F2DD645F39}" type="parTrans" cxnId="{A968FE5F-8119-4BD5-92D6-42B2D1882054}">
      <dgm:prSet/>
      <dgm:spPr/>
      <dgm:t>
        <a:bodyPr/>
        <a:lstStyle/>
        <a:p>
          <a:endParaRPr lang="hr-HR"/>
        </a:p>
      </dgm:t>
    </dgm:pt>
    <dgm:pt modelId="{41A2DCDB-E77B-4D6D-8405-2A66E5490152}" type="sibTrans" cxnId="{A968FE5F-8119-4BD5-92D6-42B2D1882054}">
      <dgm:prSet/>
      <dgm:spPr/>
      <dgm:t>
        <a:bodyPr/>
        <a:lstStyle/>
        <a:p>
          <a:endParaRPr lang="hr-HR"/>
        </a:p>
      </dgm:t>
    </dgm:pt>
    <dgm:pt modelId="{9DBD5AC6-AC2D-4794-8991-8C6502A12910}">
      <dgm:prSet phldrT="[Text]"/>
      <dgm:spPr/>
      <dgm:t>
        <a:bodyPr/>
        <a:lstStyle/>
        <a:p>
          <a:r>
            <a:rPr lang="hr-HR" dirty="0"/>
            <a:t>44 države stranke</a:t>
          </a:r>
        </a:p>
      </dgm:t>
    </dgm:pt>
    <dgm:pt modelId="{8673B97A-9A0F-4293-8957-34584528C0F6}" type="parTrans" cxnId="{61DDED66-027E-4779-84EF-CA5C1F4C3836}">
      <dgm:prSet/>
      <dgm:spPr/>
      <dgm:t>
        <a:bodyPr/>
        <a:lstStyle/>
        <a:p>
          <a:endParaRPr lang="hr-HR"/>
        </a:p>
      </dgm:t>
    </dgm:pt>
    <dgm:pt modelId="{ACE554D4-217A-4D5B-ADE1-AB31DAA27B5D}" type="sibTrans" cxnId="{61DDED66-027E-4779-84EF-CA5C1F4C3836}">
      <dgm:prSet/>
      <dgm:spPr/>
      <dgm:t>
        <a:bodyPr/>
        <a:lstStyle/>
        <a:p>
          <a:endParaRPr lang="hr-HR"/>
        </a:p>
      </dgm:t>
    </dgm:pt>
    <dgm:pt modelId="{FE472180-96B1-48B5-9EE3-CA0A0EA11689}">
      <dgm:prSet phldrT="[Text]"/>
      <dgm:spPr/>
      <dgm:t>
        <a:bodyPr/>
        <a:lstStyle/>
        <a:p>
          <a:r>
            <a:rPr lang="hr-HR" dirty="0"/>
            <a:t>55 država stranaka</a:t>
          </a:r>
        </a:p>
      </dgm:t>
    </dgm:pt>
    <dgm:pt modelId="{7AC6BE96-7B83-4529-82F8-8C0DDEF8462B}" type="parTrans" cxnId="{E0CA7D5B-349F-417B-B7E8-FB76FD835CD6}">
      <dgm:prSet/>
      <dgm:spPr/>
      <dgm:t>
        <a:bodyPr/>
        <a:lstStyle/>
        <a:p>
          <a:endParaRPr lang="hr-HR"/>
        </a:p>
      </dgm:t>
    </dgm:pt>
    <dgm:pt modelId="{5F8CDA64-98BE-4261-A341-424876BDA451}" type="sibTrans" cxnId="{E0CA7D5B-349F-417B-B7E8-FB76FD835CD6}">
      <dgm:prSet/>
      <dgm:spPr/>
      <dgm:t>
        <a:bodyPr/>
        <a:lstStyle/>
        <a:p>
          <a:endParaRPr lang="hr-HR"/>
        </a:p>
      </dgm:t>
    </dgm:pt>
    <dgm:pt modelId="{CF18CC75-DCE3-44C7-A54C-0F264685E19E}">
      <dgm:prSet phldrT="[Text]"/>
      <dgm:spPr/>
      <dgm:t>
        <a:bodyPr/>
        <a:lstStyle/>
        <a:p>
          <a:r>
            <a:rPr lang="hr-HR" dirty="0"/>
            <a:t>1961 stupila na snagu</a:t>
          </a:r>
        </a:p>
      </dgm:t>
    </dgm:pt>
    <dgm:pt modelId="{A018175D-B234-43AE-8178-419BE8D26529}" type="parTrans" cxnId="{991F5857-6326-4453-8288-4C6E1FAB9F91}">
      <dgm:prSet/>
      <dgm:spPr/>
      <dgm:t>
        <a:bodyPr/>
        <a:lstStyle/>
        <a:p>
          <a:endParaRPr lang="hr-HR"/>
        </a:p>
      </dgm:t>
    </dgm:pt>
    <dgm:pt modelId="{63CFA3A8-1D1E-4377-9C90-413D03BDBEAF}" type="sibTrans" cxnId="{991F5857-6326-4453-8288-4C6E1FAB9F91}">
      <dgm:prSet/>
      <dgm:spPr/>
      <dgm:t>
        <a:bodyPr/>
        <a:lstStyle/>
        <a:p>
          <a:endParaRPr lang="hr-HR"/>
        </a:p>
      </dgm:t>
    </dgm:pt>
    <dgm:pt modelId="{63AD1E86-2131-47D8-BE40-E1DCEB04C657}">
      <dgm:prSet phldrT="[Text]"/>
      <dgm:spPr/>
      <dgm:t>
        <a:bodyPr/>
        <a:lstStyle/>
        <a:p>
          <a:r>
            <a:rPr lang="hr-HR" dirty="0"/>
            <a:t>1980 stupio na snagu</a:t>
          </a:r>
        </a:p>
      </dgm:t>
    </dgm:pt>
    <dgm:pt modelId="{FD38D53C-9682-4D94-B0A9-9FA482B7AB1E}" type="parTrans" cxnId="{60BEE36F-B13F-4A62-B0A9-DFB95DCD965E}">
      <dgm:prSet/>
      <dgm:spPr/>
      <dgm:t>
        <a:bodyPr/>
        <a:lstStyle/>
        <a:p>
          <a:endParaRPr lang="hr-HR"/>
        </a:p>
      </dgm:t>
    </dgm:pt>
    <dgm:pt modelId="{DCB07982-6AC4-464B-B94C-11A49C6416D5}" type="sibTrans" cxnId="{60BEE36F-B13F-4A62-B0A9-DFB95DCD965E}">
      <dgm:prSet/>
      <dgm:spPr/>
      <dgm:t>
        <a:bodyPr/>
        <a:lstStyle/>
        <a:p>
          <a:endParaRPr lang="hr-HR"/>
        </a:p>
      </dgm:t>
    </dgm:pt>
    <dgm:pt modelId="{262576A4-096C-410B-92CA-CBD36B8D9B55}">
      <dgm:prSet phldrT="[Text]"/>
      <dgm:spPr/>
      <dgm:t>
        <a:bodyPr/>
        <a:lstStyle/>
        <a:p>
          <a:r>
            <a:rPr lang="hr-HR" dirty="0">
              <a:solidFill>
                <a:srgbClr val="FFFF00"/>
              </a:solidFill>
            </a:rPr>
            <a:t>2008 E-CMR Protokol</a:t>
          </a:r>
        </a:p>
      </dgm:t>
    </dgm:pt>
    <dgm:pt modelId="{19397690-D0F8-402C-A303-C703CCCAC22F}" type="parTrans" cxnId="{1D77D14D-E510-4BF2-B610-169424CA8443}">
      <dgm:prSet/>
      <dgm:spPr/>
      <dgm:t>
        <a:bodyPr/>
        <a:lstStyle/>
        <a:p>
          <a:endParaRPr lang="hr-HR"/>
        </a:p>
      </dgm:t>
    </dgm:pt>
    <dgm:pt modelId="{67BD79C1-147D-4BA8-A486-D5DF07F7A742}" type="sibTrans" cxnId="{1D77D14D-E510-4BF2-B610-169424CA8443}">
      <dgm:prSet/>
      <dgm:spPr/>
      <dgm:t>
        <a:bodyPr/>
        <a:lstStyle/>
        <a:p>
          <a:endParaRPr lang="hr-HR"/>
        </a:p>
      </dgm:t>
    </dgm:pt>
    <dgm:pt modelId="{D6561EF8-C8FF-4E75-9549-60D6447CAA57}">
      <dgm:prSet phldrT="[Text]"/>
      <dgm:spPr/>
      <dgm:t>
        <a:bodyPr/>
        <a:lstStyle/>
        <a:p>
          <a:r>
            <a:rPr lang="hr-HR" dirty="0"/>
            <a:t>11 država stranaka</a:t>
          </a:r>
        </a:p>
      </dgm:t>
    </dgm:pt>
    <dgm:pt modelId="{7E5B2C06-7631-443E-B537-6E96CE339CF8}" type="parTrans" cxnId="{32AECCB8-7B50-401C-A516-36B0FDBB1D59}">
      <dgm:prSet/>
      <dgm:spPr/>
      <dgm:t>
        <a:bodyPr/>
        <a:lstStyle/>
        <a:p>
          <a:endParaRPr lang="hr-HR"/>
        </a:p>
      </dgm:t>
    </dgm:pt>
    <dgm:pt modelId="{7BBA637C-B711-4E9B-B30C-17F228B410F7}" type="sibTrans" cxnId="{32AECCB8-7B50-401C-A516-36B0FDBB1D59}">
      <dgm:prSet/>
      <dgm:spPr/>
      <dgm:t>
        <a:bodyPr/>
        <a:lstStyle/>
        <a:p>
          <a:endParaRPr lang="hr-HR"/>
        </a:p>
      </dgm:t>
    </dgm:pt>
    <dgm:pt modelId="{3DAC2E81-6A15-4990-9340-0528448ADE37}">
      <dgm:prSet phldrT="[Text]"/>
      <dgm:spPr/>
      <dgm:t>
        <a:bodyPr/>
        <a:lstStyle/>
        <a:p>
          <a:r>
            <a:rPr lang="hr-HR" dirty="0"/>
            <a:t>2011 stupio na snagu</a:t>
          </a:r>
        </a:p>
      </dgm:t>
    </dgm:pt>
    <dgm:pt modelId="{EEC0EC6C-B237-48C3-A7A7-88532122C37D}" type="parTrans" cxnId="{4A63B35F-75A3-49AD-B277-D02C34C1EA3F}">
      <dgm:prSet/>
      <dgm:spPr/>
      <dgm:t>
        <a:bodyPr/>
        <a:lstStyle/>
        <a:p>
          <a:endParaRPr lang="hr-HR"/>
        </a:p>
      </dgm:t>
    </dgm:pt>
    <dgm:pt modelId="{3096687C-E6A0-4739-980C-4A9116F969F0}" type="sibTrans" cxnId="{4A63B35F-75A3-49AD-B277-D02C34C1EA3F}">
      <dgm:prSet/>
      <dgm:spPr/>
      <dgm:t>
        <a:bodyPr/>
        <a:lstStyle/>
        <a:p>
          <a:endParaRPr lang="hr-HR"/>
        </a:p>
      </dgm:t>
    </dgm:pt>
    <dgm:pt modelId="{F4EFD904-9254-4DF6-A8B2-EE6301512BB1}">
      <dgm:prSet phldrT="[Text]"/>
      <dgm:spPr/>
      <dgm:t>
        <a:bodyPr/>
        <a:lstStyle/>
        <a:p>
          <a:endParaRPr lang="hr-HR" dirty="0"/>
        </a:p>
      </dgm:t>
    </dgm:pt>
    <dgm:pt modelId="{5CE42DD3-4D29-40E7-A57D-E7926CDC0958}" type="parTrans" cxnId="{B71F641D-1074-49C3-97E9-C4B07FE8A919}">
      <dgm:prSet/>
      <dgm:spPr/>
      <dgm:t>
        <a:bodyPr/>
        <a:lstStyle/>
        <a:p>
          <a:endParaRPr lang="hr-HR"/>
        </a:p>
      </dgm:t>
    </dgm:pt>
    <dgm:pt modelId="{59588E54-711A-4902-811C-B2A08E36256C}" type="sibTrans" cxnId="{B71F641D-1074-49C3-97E9-C4B07FE8A919}">
      <dgm:prSet/>
      <dgm:spPr/>
      <dgm:t>
        <a:bodyPr/>
        <a:lstStyle/>
        <a:p>
          <a:endParaRPr lang="hr-HR"/>
        </a:p>
      </dgm:t>
    </dgm:pt>
    <dgm:pt modelId="{5BB8BD46-B356-4DEC-AEB9-94EBCCBFE8C5}">
      <dgm:prSet phldrT="[Text]"/>
      <dgm:spPr/>
      <dgm:t>
        <a:bodyPr/>
        <a:lstStyle/>
        <a:p>
          <a:r>
            <a:rPr lang="hr-HR" dirty="0"/>
            <a:t>1992 RH stranka</a:t>
          </a:r>
        </a:p>
      </dgm:t>
    </dgm:pt>
    <dgm:pt modelId="{8C481CED-D3B7-4EC8-98EA-5824CF4ABBA9}" type="parTrans" cxnId="{2BE6C668-1AC3-44BB-B3CF-C18578FD4524}">
      <dgm:prSet/>
      <dgm:spPr/>
      <dgm:t>
        <a:bodyPr/>
        <a:lstStyle/>
        <a:p>
          <a:endParaRPr lang="hr-HR"/>
        </a:p>
      </dgm:t>
    </dgm:pt>
    <dgm:pt modelId="{2C239247-6F35-411B-A0A6-850A8D05F9C5}" type="sibTrans" cxnId="{2BE6C668-1AC3-44BB-B3CF-C18578FD4524}">
      <dgm:prSet/>
      <dgm:spPr/>
      <dgm:t>
        <a:bodyPr/>
        <a:lstStyle/>
        <a:p>
          <a:endParaRPr lang="hr-HR"/>
        </a:p>
      </dgm:t>
    </dgm:pt>
    <dgm:pt modelId="{02449A70-87C3-4B2B-B083-A69B5086A512}">
      <dgm:prSet phldrT="[Text]"/>
      <dgm:spPr/>
      <dgm:t>
        <a:bodyPr/>
        <a:lstStyle/>
        <a:p>
          <a:r>
            <a:rPr lang="hr-HR" dirty="0"/>
            <a:t>2017 RH stranka</a:t>
          </a:r>
        </a:p>
      </dgm:t>
    </dgm:pt>
    <dgm:pt modelId="{41A2575C-3CCF-4C67-B36F-5C7982A2D424}" type="parTrans" cxnId="{C840A881-A28E-4D00-8AFD-2A0F091237A7}">
      <dgm:prSet/>
      <dgm:spPr/>
      <dgm:t>
        <a:bodyPr/>
        <a:lstStyle/>
        <a:p>
          <a:endParaRPr lang="hr-HR"/>
        </a:p>
      </dgm:t>
    </dgm:pt>
    <dgm:pt modelId="{BCD50D63-FA56-4A11-BC00-B1CD592C0587}" type="sibTrans" cxnId="{C840A881-A28E-4D00-8AFD-2A0F091237A7}">
      <dgm:prSet/>
      <dgm:spPr/>
      <dgm:t>
        <a:bodyPr/>
        <a:lstStyle/>
        <a:p>
          <a:endParaRPr lang="hr-HR"/>
        </a:p>
      </dgm:t>
    </dgm:pt>
    <dgm:pt modelId="{E364568C-81AD-43ED-85ED-EEA36B933161}">
      <dgm:prSet phldrT="[Text]"/>
      <dgm:spPr/>
      <dgm:t>
        <a:bodyPr/>
        <a:lstStyle/>
        <a:p>
          <a:r>
            <a:rPr lang="hr-HR" dirty="0"/>
            <a:t>RH NIJE RATIFICIRALA</a:t>
          </a:r>
        </a:p>
      </dgm:t>
    </dgm:pt>
    <dgm:pt modelId="{0876C4C4-6100-4C87-8743-DE9EBB1D2B74}" type="parTrans" cxnId="{FCCD0276-E7FC-45BB-B6E7-5B96A9985A91}">
      <dgm:prSet/>
      <dgm:spPr/>
      <dgm:t>
        <a:bodyPr/>
        <a:lstStyle/>
        <a:p>
          <a:endParaRPr lang="hr-HR"/>
        </a:p>
      </dgm:t>
    </dgm:pt>
    <dgm:pt modelId="{5472FA6C-F79B-4D57-8D1F-196FFD6431E2}" type="sibTrans" cxnId="{FCCD0276-E7FC-45BB-B6E7-5B96A9985A91}">
      <dgm:prSet/>
      <dgm:spPr/>
      <dgm:t>
        <a:bodyPr/>
        <a:lstStyle/>
        <a:p>
          <a:endParaRPr lang="hr-HR"/>
        </a:p>
      </dgm:t>
    </dgm:pt>
    <dgm:pt modelId="{A7E503C7-31FF-4DBC-8E0D-DAE24FC7A52E}" type="pres">
      <dgm:prSet presAssocID="{9893B5AE-4C01-4962-AB7D-31B17FAE518E}" presName="CompostProcess" presStyleCnt="0">
        <dgm:presLayoutVars>
          <dgm:dir/>
          <dgm:resizeHandles val="exact"/>
        </dgm:presLayoutVars>
      </dgm:prSet>
      <dgm:spPr/>
    </dgm:pt>
    <dgm:pt modelId="{7AF242B6-621E-4660-923F-B89476BDD842}" type="pres">
      <dgm:prSet presAssocID="{9893B5AE-4C01-4962-AB7D-31B17FAE518E}" presName="arrow" presStyleLbl="bgShp" presStyleIdx="0" presStyleCnt="1"/>
      <dgm:spPr/>
    </dgm:pt>
    <dgm:pt modelId="{04B9D65B-373C-43D7-90EF-9988DE5E834C}" type="pres">
      <dgm:prSet presAssocID="{9893B5AE-4C01-4962-AB7D-31B17FAE518E}" presName="linearProcess" presStyleCnt="0"/>
      <dgm:spPr/>
    </dgm:pt>
    <dgm:pt modelId="{C01028A1-F52F-49A1-8104-1979A57B54C8}" type="pres">
      <dgm:prSet presAssocID="{A69CE4BD-5478-4BC2-B7C9-02395BD0F256}" presName="textNode" presStyleLbl="node1" presStyleIdx="0" presStyleCnt="3">
        <dgm:presLayoutVars>
          <dgm:bulletEnabled val="1"/>
        </dgm:presLayoutVars>
      </dgm:prSet>
      <dgm:spPr/>
    </dgm:pt>
    <dgm:pt modelId="{92191766-3337-4573-9D56-2C248A05694A}" type="pres">
      <dgm:prSet presAssocID="{2C85FD23-7369-495D-A7A3-38C262CA604A}" presName="sibTrans" presStyleCnt="0"/>
      <dgm:spPr/>
    </dgm:pt>
    <dgm:pt modelId="{413BDED2-C4E7-4E2D-8FAE-D8B71979A8D0}" type="pres">
      <dgm:prSet presAssocID="{9FCBF78B-1F2A-40BC-9A15-5DB222B8116C}" presName="textNode" presStyleLbl="node1" presStyleIdx="1" presStyleCnt="3">
        <dgm:presLayoutVars>
          <dgm:bulletEnabled val="1"/>
        </dgm:presLayoutVars>
      </dgm:prSet>
      <dgm:spPr/>
    </dgm:pt>
    <dgm:pt modelId="{D2556736-6B35-495B-B059-82DFB15CB56A}" type="pres">
      <dgm:prSet presAssocID="{41A2DCDB-E77B-4D6D-8405-2A66E5490152}" presName="sibTrans" presStyleCnt="0"/>
      <dgm:spPr/>
    </dgm:pt>
    <dgm:pt modelId="{A6B61329-E595-4985-B0B4-0DC63F414212}" type="pres">
      <dgm:prSet presAssocID="{262576A4-096C-410B-92CA-CBD36B8D9B55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B9AA9113-11CE-4A70-AF58-7257AB6EA523}" type="presOf" srcId="{262576A4-096C-410B-92CA-CBD36B8D9B55}" destId="{A6B61329-E595-4985-B0B4-0DC63F414212}" srcOrd="0" destOrd="0" presId="urn:microsoft.com/office/officeart/2005/8/layout/hProcess9"/>
    <dgm:cxn modelId="{9D4CE0A1-5C28-4238-88FF-5497F9C8A043}" type="presOf" srcId="{9893B5AE-4C01-4962-AB7D-31B17FAE518E}" destId="{A7E503C7-31FF-4DBC-8E0D-DAE24FC7A52E}" srcOrd="0" destOrd="0" presId="urn:microsoft.com/office/officeart/2005/8/layout/hProcess9"/>
    <dgm:cxn modelId="{CC26C750-AF47-4826-BC0F-BA6B0F4A01D5}" type="presOf" srcId="{5BB8BD46-B356-4DEC-AEB9-94EBCCBFE8C5}" destId="{C01028A1-F52F-49A1-8104-1979A57B54C8}" srcOrd="0" destOrd="3" presId="urn:microsoft.com/office/officeart/2005/8/layout/hProcess9"/>
    <dgm:cxn modelId="{72DBA850-69D8-4D55-9562-7B0D5D3CD0F8}" srcId="{9893B5AE-4C01-4962-AB7D-31B17FAE518E}" destId="{A69CE4BD-5478-4BC2-B7C9-02395BD0F256}" srcOrd="0" destOrd="0" parTransId="{84BFDF1A-0A46-4ABE-91EC-37AA108BEDA5}" sibTransId="{2C85FD23-7369-495D-A7A3-38C262CA604A}"/>
    <dgm:cxn modelId="{09AE401E-A0A0-4543-AD29-45A1DFFE82C6}" type="presOf" srcId="{9DBD5AC6-AC2D-4794-8991-8C6502A12910}" destId="{413BDED2-C4E7-4E2D-8FAE-D8B71979A8D0}" srcOrd="0" destOrd="1" presId="urn:microsoft.com/office/officeart/2005/8/layout/hProcess9"/>
    <dgm:cxn modelId="{3C24D832-A085-45DA-8CFC-9C16293F08A5}" type="presOf" srcId="{F4EFD904-9254-4DF6-A8B2-EE6301512BB1}" destId="{C01028A1-F52F-49A1-8104-1979A57B54C8}" srcOrd="0" destOrd="4" presId="urn:microsoft.com/office/officeart/2005/8/layout/hProcess9"/>
    <dgm:cxn modelId="{4A63B35F-75A3-49AD-B277-D02C34C1EA3F}" srcId="{262576A4-096C-410B-92CA-CBD36B8D9B55}" destId="{3DAC2E81-6A15-4990-9340-0528448ADE37}" srcOrd="1" destOrd="0" parTransId="{EEC0EC6C-B237-48C3-A7A7-88532122C37D}" sibTransId="{3096687C-E6A0-4739-980C-4A9116F969F0}"/>
    <dgm:cxn modelId="{991F5857-6326-4453-8288-4C6E1FAB9F91}" srcId="{A69CE4BD-5478-4BC2-B7C9-02395BD0F256}" destId="{CF18CC75-DCE3-44C7-A54C-0F264685E19E}" srcOrd="1" destOrd="0" parTransId="{A018175D-B234-43AE-8178-419BE8D26529}" sibTransId="{63CFA3A8-1D1E-4377-9C90-413D03BDBEAF}"/>
    <dgm:cxn modelId="{524B9F82-C396-4278-8787-F78A7310148B}" type="presOf" srcId="{9FCBF78B-1F2A-40BC-9A15-5DB222B8116C}" destId="{413BDED2-C4E7-4E2D-8FAE-D8B71979A8D0}" srcOrd="0" destOrd="0" presId="urn:microsoft.com/office/officeart/2005/8/layout/hProcess9"/>
    <dgm:cxn modelId="{E0CA7D5B-349F-417B-B7E8-FB76FD835CD6}" srcId="{A69CE4BD-5478-4BC2-B7C9-02395BD0F256}" destId="{FE472180-96B1-48B5-9EE3-CA0A0EA11689}" srcOrd="0" destOrd="0" parTransId="{7AC6BE96-7B83-4529-82F8-8C0DDEF8462B}" sibTransId="{5F8CDA64-98BE-4261-A341-424876BDA451}"/>
    <dgm:cxn modelId="{E8240CF9-F8A1-42C3-80F8-81536123EEE4}" type="presOf" srcId="{CF18CC75-DCE3-44C7-A54C-0F264685E19E}" destId="{C01028A1-F52F-49A1-8104-1979A57B54C8}" srcOrd="0" destOrd="2" presId="urn:microsoft.com/office/officeart/2005/8/layout/hProcess9"/>
    <dgm:cxn modelId="{6D1170E5-5271-45AF-BE8D-18528B33AC3C}" type="presOf" srcId="{3DAC2E81-6A15-4990-9340-0528448ADE37}" destId="{A6B61329-E595-4985-B0B4-0DC63F414212}" srcOrd="0" destOrd="2" presId="urn:microsoft.com/office/officeart/2005/8/layout/hProcess9"/>
    <dgm:cxn modelId="{333E053D-8963-431D-957A-405162D19D57}" type="presOf" srcId="{63AD1E86-2131-47D8-BE40-E1DCEB04C657}" destId="{413BDED2-C4E7-4E2D-8FAE-D8B71979A8D0}" srcOrd="0" destOrd="2" presId="urn:microsoft.com/office/officeart/2005/8/layout/hProcess9"/>
    <dgm:cxn modelId="{5588AD49-008B-4F6A-B2FE-9B6FC54B21E8}" type="presOf" srcId="{02449A70-87C3-4B2B-B083-A69B5086A512}" destId="{413BDED2-C4E7-4E2D-8FAE-D8B71979A8D0}" srcOrd="0" destOrd="3" presId="urn:microsoft.com/office/officeart/2005/8/layout/hProcess9"/>
    <dgm:cxn modelId="{2BE6C668-1AC3-44BB-B3CF-C18578FD4524}" srcId="{A69CE4BD-5478-4BC2-B7C9-02395BD0F256}" destId="{5BB8BD46-B356-4DEC-AEB9-94EBCCBFE8C5}" srcOrd="2" destOrd="0" parTransId="{8C481CED-D3B7-4EC8-98EA-5824CF4ABBA9}" sibTransId="{2C239247-6F35-411B-A0A6-850A8D05F9C5}"/>
    <dgm:cxn modelId="{A968FE5F-8119-4BD5-92D6-42B2D1882054}" srcId="{9893B5AE-4C01-4962-AB7D-31B17FAE518E}" destId="{9FCBF78B-1F2A-40BC-9A15-5DB222B8116C}" srcOrd="1" destOrd="0" parTransId="{BEE0EAE9-939B-4198-85EF-C2F2DD645F39}" sibTransId="{41A2DCDB-E77B-4D6D-8405-2A66E5490152}"/>
    <dgm:cxn modelId="{4BD2781D-8608-4194-8EF0-F076CBF7059F}" type="presOf" srcId="{E364568C-81AD-43ED-85ED-EEA36B933161}" destId="{A6B61329-E595-4985-B0B4-0DC63F414212}" srcOrd="0" destOrd="3" presId="urn:microsoft.com/office/officeart/2005/8/layout/hProcess9"/>
    <dgm:cxn modelId="{B21A423E-06DD-4BCE-A7E7-7B72C95C3D5E}" type="presOf" srcId="{D6561EF8-C8FF-4E75-9549-60D6447CAA57}" destId="{A6B61329-E595-4985-B0B4-0DC63F414212}" srcOrd="0" destOrd="1" presId="urn:microsoft.com/office/officeart/2005/8/layout/hProcess9"/>
    <dgm:cxn modelId="{32AECCB8-7B50-401C-A516-36B0FDBB1D59}" srcId="{262576A4-096C-410B-92CA-CBD36B8D9B55}" destId="{D6561EF8-C8FF-4E75-9549-60D6447CAA57}" srcOrd="0" destOrd="0" parTransId="{7E5B2C06-7631-443E-B537-6E96CE339CF8}" sibTransId="{7BBA637C-B711-4E9B-B30C-17F228B410F7}"/>
    <dgm:cxn modelId="{1D77D14D-E510-4BF2-B610-169424CA8443}" srcId="{9893B5AE-4C01-4962-AB7D-31B17FAE518E}" destId="{262576A4-096C-410B-92CA-CBD36B8D9B55}" srcOrd="2" destOrd="0" parTransId="{19397690-D0F8-402C-A303-C703CCCAC22F}" sibTransId="{67BD79C1-147D-4BA8-A486-D5DF07F7A742}"/>
    <dgm:cxn modelId="{FCCD0276-E7FC-45BB-B6E7-5B96A9985A91}" srcId="{262576A4-096C-410B-92CA-CBD36B8D9B55}" destId="{E364568C-81AD-43ED-85ED-EEA36B933161}" srcOrd="2" destOrd="0" parTransId="{0876C4C4-6100-4C87-8743-DE9EBB1D2B74}" sibTransId="{5472FA6C-F79B-4D57-8D1F-196FFD6431E2}"/>
    <dgm:cxn modelId="{60BEE36F-B13F-4A62-B0A9-DFB95DCD965E}" srcId="{9FCBF78B-1F2A-40BC-9A15-5DB222B8116C}" destId="{63AD1E86-2131-47D8-BE40-E1DCEB04C657}" srcOrd="1" destOrd="0" parTransId="{FD38D53C-9682-4D94-B0A9-9FA482B7AB1E}" sibTransId="{DCB07982-6AC4-464B-B94C-11A49C6416D5}"/>
    <dgm:cxn modelId="{61DDED66-027E-4779-84EF-CA5C1F4C3836}" srcId="{9FCBF78B-1F2A-40BC-9A15-5DB222B8116C}" destId="{9DBD5AC6-AC2D-4794-8991-8C6502A12910}" srcOrd="0" destOrd="0" parTransId="{8673B97A-9A0F-4293-8957-34584528C0F6}" sibTransId="{ACE554D4-217A-4D5B-ADE1-AB31DAA27B5D}"/>
    <dgm:cxn modelId="{B71F641D-1074-49C3-97E9-C4B07FE8A919}" srcId="{A69CE4BD-5478-4BC2-B7C9-02395BD0F256}" destId="{F4EFD904-9254-4DF6-A8B2-EE6301512BB1}" srcOrd="3" destOrd="0" parTransId="{5CE42DD3-4D29-40E7-A57D-E7926CDC0958}" sibTransId="{59588E54-711A-4902-811C-B2A08E36256C}"/>
    <dgm:cxn modelId="{E43EE056-38C8-4DDD-BB5D-25351122C868}" type="presOf" srcId="{FE472180-96B1-48B5-9EE3-CA0A0EA11689}" destId="{C01028A1-F52F-49A1-8104-1979A57B54C8}" srcOrd="0" destOrd="1" presId="urn:microsoft.com/office/officeart/2005/8/layout/hProcess9"/>
    <dgm:cxn modelId="{C840A881-A28E-4D00-8AFD-2A0F091237A7}" srcId="{9FCBF78B-1F2A-40BC-9A15-5DB222B8116C}" destId="{02449A70-87C3-4B2B-B083-A69B5086A512}" srcOrd="2" destOrd="0" parTransId="{41A2575C-3CCF-4C67-B36F-5C7982A2D424}" sibTransId="{BCD50D63-FA56-4A11-BC00-B1CD592C0587}"/>
    <dgm:cxn modelId="{8D8A285F-1C3F-4DBC-B658-56C4E76A3B6D}" type="presOf" srcId="{A69CE4BD-5478-4BC2-B7C9-02395BD0F256}" destId="{C01028A1-F52F-49A1-8104-1979A57B54C8}" srcOrd="0" destOrd="0" presId="urn:microsoft.com/office/officeart/2005/8/layout/hProcess9"/>
    <dgm:cxn modelId="{79361B94-DBAF-4B22-87C5-A6C564770E36}" type="presParOf" srcId="{A7E503C7-31FF-4DBC-8E0D-DAE24FC7A52E}" destId="{7AF242B6-621E-4660-923F-B89476BDD842}" srcOrd="0" destOrd="0" presId="urn:microsoft.com/office/officeart/2005/8/layout/hProcess9"/>
    <dgm:cxn modelId="{E1D98606-4D9F-485D-A7B6-16629CDD38D0}" type="presParOf" srcId="{A7E503C7-31FF-4DBC-8E0D-DAE24FC7A52E}" destId="{04B9D65B-373C-43D7-90EF-9988DE5E834C}" srcOrd="1" destOrd="0" presId="urn:microsoft.com/office/officeart/2005/8/layout/hProcess9"/>
    <dgm:cxn modelId="{04CD4DDE-26FB-4D20-9142-6A1382526D56}" type="presParOf" srcId="{04B9D65B-373C-43D7-90EF-9988DE5E834C}" destId="{C01028A1-F52F-49A1-8104-1979A57B54C8}" srcOrd="0" destOrd="0" presId="urn:microsoft.com/office/officeart/2005/8/layout/hProcess9"/>
    <dgm:cxn modelId="{4A7E7CDF-F6B7-4393-B672-E46A1BD87AAD}" type="presParOf" srcId="{04B9D65B-373C-43D7-90EF-9988DE5E834C}" destId="{92191766-3337-4573-9D56-2C248A05694A}" srcOrd="1" destOrd="0" presId="urn:microsoft.com/office/officeart/2005/8/layout/hProcess9"/>
    <dgm:cxn modelId="{0EF2CDE9-B52F-41F3-B396-8A5711F3FC2C}" type="presParOf" srcId="{04B9D65B-373C-43D7-90EF-9988DE5E834C}" destId="{413BDED2-C4E7-4E2D-8FAE-D8B71979A8D0}" srcOrd="2" destOrd="0" presId="urn:microsoft.com/office/officeart/2005/8/layout/hProcess9"/>
    <dgm:cxn modelId="{5FF73D81-7277-49A8-B9D5-4E632EF0A025}" type="presParOf" srcId="{04B9D65B-373C-43D7-90EF-9988DE5E834C}" destId="{D2556736-6B35-495B-B059-82DFB15CB56A}" srcOrd="3" destOrd="0" presId="urn:microsoft.com/office/officeart/2005/8/layout/hProcess9"/>
    <dgm:cxn modelId="{37FBD654-5FF5-4AB7-8930-63D3DFC39C78}" type="presParOf" srcId="{04B9D65B-373C-43D7-90EF-9988DE5E834C}" destId="{A6B61329-E595-4985-B0B4-0DC63F414212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2A0525E-1310-43B7-B06B-A4747D95C5F2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08614732-4B67-4B4B-8961-E9D0B8C6AF44}">
      <dgm:prSet phldrT="[Text]" custT="1"/>
      <dgm:spPr>
        <a:solidFill>
          <a:schemeClr val="accent2"/>
        </a:solidFill>
      </dgm:spPr>
      <dgm:t>
        <a:bodyPr/>
        <a:lstStyle/>
        <a:p>
          <a:endParaRPr lang="hr-HR" sz="2400" dirty="0"/>
        </a:p>
        <a:p>
          <a:r>
            <a:rPr lang="hr-HR" sz="2400" dirty="0"/>
            <a:t>Fakturirana vrijednost robe</a:t>
          </a:r>
        </a:p>
        <a:p>
          <a:r>
            <a:rPr lang="hr-HR" sz="1800" dirty="0"/>
            <a:t>ODGOVORNOST PO CMR 1956</a:t>
          </a:r>
        </a:p>
      </dgm:t>
    </dgm:pt>
    <dgm:pt modelId="{1EBBC048-6CFD-47ED-B615-92332F728069}" type="parTrans" cxnId="{E1142547-DAF9-4D13-9F6B-66AC850EE19B}">
      <dgm:prSet/>
      <dgm:spPr/>
      <dgm:t>
        <a:bodyPr/>
        <a:lstStyle/>
        <a:p>
          <a:endParaRPr lang="hr-HR"/>
        </a:p>
      </dgm:t>
    </dgm:pt>
    <dgm:pt modelId="{B46811F5-BDA9-46C5-A55A-702A11454E8F}" type="sibTrans" cxnId="{E1142547-DAF9-4D13-9F6B-66AC850EE19B}">
      <dgm:prSet/>
      <dgm:spPr/>
      <dgm:t>
        <a:bodyPr/>
        <a:lstStyle/>
        <a:p>
          <a:endParaRPr lang="hr-HR"/>
        </a:p>
      </dgm:t>
    </dgm:pt>
    <dgm:pt modelId="{146EED42-0295-4DA5-8DDD-55E1F0E84E2B}">
      <dgm:prSet phldrT="[Text]" custT="1"/>
      <dgm:spPr>
        <a:solidFill>
          <a:srgbClr val="66FF33"/>
        </a:solidFill>
      </dgm:spPr>
      <dgm:t>
        <a:bodyPr/>
        <a:lstStyle/>
        <a:p>
          <a:r>
            <a:rPr lang="hr-HR" sz="1600" b="1" dirty="0">
              <a:solidFill>
                <a:srgbClr val="002060"/>
              </a:solidFill>
            </a:rPr>
            <a:t>Očekivana odgovornost prijevoznika</a:t>
          </a:r>
        </a:p>
        <a:p>
          <a:r>
            <a:rPr lang="hr-HR" sz="1600" b="1" dirty="0">
              <a:solidFill>
                <a:srgbClr val="002060"/>
              </a:solidFill>
            </a:rPr>
            <a:t>25-30 % iznosa nastale štete u poduzetničkom prosjeku</a:t>
          </a:r>
        </a:p>
        <a:p>
          <a:r>
            <a:rPr lang="hr-HR" sz="1600" b="1" dirty="0">
              <a:solidFill>
                <a:srgbClr val="002060"/>
              </a:solidFill>
            </a:rPr>
            <a:t>KLASIČNO PRAVO PRIJEVOZNIKA PRIZNATO U SVIM GRANAMA PRIJEVOZA!</a:t>
          </a:r>
        </a:p>
        <a:p>
          <a:r>
            <a:rPr lang="hr-HR" sz="1600" b="1" dirty="0">
              <a:solidFill>
                <a:srgbClr val="002060"/>
              </a:solidFill>
            </a:rPr>
            <a:t>Ekonomska isplativnost prijevoza</a:t>
          </a:r>
        </a:p>
        <a:p>
          <a:r>
            <a:rPr lang="hr-HR" sz="1600" b="1" dirty="0">
              <a:solidFill>
                <a:srgbClr val="002060"/>
              </a:solidFill>
            </a:rPr>
            <a:t>Vozarina v. Vrijednost robe</a:t>
          </a:r>
        </a:p>
      </dgm:t>
    </dgm:pt>
    <dgm:pt modelId="{BCCA72D5-FBF0-4B03-984C-B3FE90BF7816}" type="parTrans" cxnId="{785D97EA-0BC6-406B-AD99-E5F24BD9DCDD}">
      <dgm:prSet/>
      <dgm:spPr/>
      <dgm:t>
        <a:bodyPr/>
        <a:lstStyle/>
        <a:p>
          <a:endParaRPr lang="hr-HR"/>
        </a:p>
      </dgm:t>
    </dgm:pt>
    <dgm:pt modelId="{882F0515-2A3F-441E-ADF9-764AB215B4A9}" type="sibTrans" cxnId="{785D97EA-0BC6-406B-AD99-E5F24BD9DCDD}">
      <dgm:prSet/>
      <dgm:spPr/>
      <dgm:t>
        <a:bodyPr/>
        <a:lstStyle/>
        <a:p>
          <a:endParaRPr lang="hr-HR"/>
        </a:p>
      </dgm:t>
    </dgm:pt>
    <dgm:pt modelId="{AC77608D-618C-4406-9993-2A1475456989}" type="pres">
      <dgm:prSet presAssocID="{02A0525E-1310-43B7-B06B-A4747D95C5F2}" presName="Name0" presStyleCnt="0">
        <dgm:presLayoutVars>
          <dgm:chMax val="7"/>
          <dgm:resizeHandles val="exact"/>
        </dgm:presLayoutVars>
      </dgm:prSet>
      <dgm:spPr/>
    </dgm:pt>
    <dgm:pt modelId="{0D952C81-80E3-4085-9AD2-0A5B62B58E5F}" type="pres">
      <dgm:prSet presAssocID="{02A0525E-1310-43B7-B06B-A4747D95C5F2}" presName="comp1" presStyleCnt="0"/>
      <dgm:spPr/>
    </dgm:pt>
    <dgm:pt modelId="{7F00F396-9513-444D-B1E9-1B383E8D8E57}" type="pres">
      <dgm:prSet presAssocID="{02A0525E-1310-43B7-B06B-A4747D95C5F2}" presName="circle1" presStyleLbl="node1" presStyleIdx="0" presStyleCnt="2" custScaleX="143596"/>
      <dgm:spPr/>
    </dgm:pt>
    <dgm:pt modelId="{4FE91318-6A91-4BED-95A9-C3C538A1B1B7}" type="pres">
      <dgm:prSet presAssocID="{02A0525E-1310-43B7-B06B-A4747D95C5F2}" presName="c1text" presStyleLbl="node1" presStyleIdx="0" presStyleCnt="2">
        <dgm:presLayoutVars>
          <dgm:bulletEnabled val="1"/>
        </dgm:presLayoutVars>
      </dgm:prSet>
      <dgm:spPr/>
    </dgm:pt>
    <dgm:pt modelId="{58FC0A77-B8E6-4285-83A7-456B0E19CDC7}" type="pres">
      <dgm:prSet presAssocID="{02A0525E-1310-43B7-B06B-A4747D95C5F2}" presName="comp2" presStyleCnt="0"/>
      <dgm:spPr/>
    </dgm:pt>
    <dgm:pt modelId="{6B3941A2-AD9B-44EF-9993-119A27838C0E}" type="pres">
      <dgm:prSet presAssocID="{02A0525E-1310-43B7-B06B-A4747D95C5F2}" presName="circle2" presStyleLbl="node1" presStyleIdx="1" presStyleCnt="2" custScaleX="128256" custScaleY="75291" custLinFactNeighborY="15961"/>
      <dgm:spPr/>
    </dgm:pt>
    <dgm:pt modelId="{472E3156-5B5C-4D5B-92F6-C97BD508FF9D}" type="pres">
      <dgm:prSet presAssocID="{02A0525E-1310-43B7-B06B-A4747D95C5F2}" presName="c2text" presStyleLbl="node1" presStyleIdx="1" presStyleCnt="2">
        <dgm:presLayoutVars>
          <dgm:bulletEnabled val="1"/>
        </dgm:presLayoutVars>
      </dgm:prSet>
      <dgm:spPr/>
    </dgm:pt>
  </dgm:ptLst>
  <dgm:cxnLst>
    <dgm:cxn modelId="{E9B44D13-5EF3-4EFE-90F3-7AA699B8EAE1}" type="presOf" srcId="{08614732-4B67-4B4B-8961-E9D0B8C6AF44}" destId="{4FE91318-6A91-4BED-95A9-C3C538A1B1B7}" srcOrd="1" destOrd="0" presId="urn:microsoft.com/office/officeart/2005/8/layout/venn2"/>
    <dgm:cxn modelId="{B002FF3F-902E-412F-A039-9DE622AF37CF}" type="presOf" srcId="{146EED42-0295-4DA5-8DDD-55E1F0E84E2B}" destId="{472E3156-5B5C-4D5B-92F6-C97BD508FF9D}" srcOrd="1" destOrd="0" presId="urn:microsoft.com/office/officeart/2005/8/layout/venn2"/>
    <dgm:cxn modelId="{0FA5BC05-3A53-446C-9B4A-004826D91A83}" type="presOf" srcId="{08614732-4B67-4B4B-8961-E9D0B8C6AF44}" destId="{7F00F396-9513-444D-B1E9-1B383E8D8E57}" srcOrd="0" destOrd="0" presId="urn:microsoft.com/office/officeart/2005/8/layout/venn2"/>
    <dgm:cxn modelId="{379DCB96-1D5C-444A-8758-96753111650B}" type="presOf" srcId="{146EED42-0295-4DA5-8DDD-55E1F0E84E2B}" destId="{6B3941A2-AD9B-44EF-9993-119A27838C0E}" srcOrd="0" destOrd="0" presId="urn:microsoft.com/office/officeart/2005/8/layout/venn2"/>
    <dgm:cxn modelId="{E1142547-DAF9-4D13-9F6B-66AC850EE19B}" srcId="{02A0525E-1310-43B7-B06B-A4747D95C5F2}" destId="{08614732-4B67-4B4B-8961-E9D0B8C6AF44}" srcOrd="0" destOrd="0" parTransId="{1EBBC048-6CFD-47ED-B615-92332F728069}" sibTransId="{B46811F5-BDA9-46C5-A55A-702A11454E8F}"/>
    <dgm:cxn modelId="{8D33C878-1600-4116-845B-81A1A950FA03}" type="presOf" srcId="{02A0525E-1310-43B7-B06B-A4747D95C5F2}" destId="{AC77608D-618C-4406-9993-2A1475456989}" srcOrd="0" destOrd="0" presId="urn:microsoft.com/office/officeart/2005/8/layout/venn2"/>
    <dgm:cxn modelId="{785D97EA-0BC6-406B-AD99-E5F24BD9DCDD}" srcId="{02A0525E-1310-43B7-B06B-A4747D95C5F2}" destId="{146EED42-0295-4DA5-8DDD-55E1F0E84E2B}" srcOrd="1" destOrd="0" parTransId="{BCCA72D5-FBF0-4B03-984C-B3FE90BF7816}" sibTransId="{882F0515-2A3F-441E-ADF9-764AB215B4A9}"/>
    <dgm:cxn modelId="{100E13A3-1A19-46EC-B3E4-F90717A651FC}" type="presParOf" srcId="{AC77608D-618C-4406-9993-2A1475456989}" destId="{0D952C81-80E3-4085-9AD2-0A5B62B58E5F}" srcOrd="0" destOrd="0" presId="urn:microsoft.com/office/officeart/2005/8/layout/venn2"/>
    <dgm:cxn modelId="{D68BF78F-D46B-4E74-91C2-22B267B73D5C}" type="presParOf" srcId="{0D952C81-80E3-4085-9AD2-0A5B62B58E5F}" destId="{7F00F396-9513-444D-B1E9-1B383E8D8E57}" srcOrd="0" destOrd="0" presId="urn:microsoft.com/office/officeart/2005/8/layout/venn2"/>
    <dgm:cxn modelId="{0620385E-FC64-4F8F-AEC7-64DE96FC607B}" type="presParOf" srcId="{0D952C81-80E3-4085-9AD2-0A5B62B58E5F}" destId="{4FE91318-6A91-4BED-95A9-C3C538A1B1B7}" srcOrd="1" destOrd="0" presId="urn:microsoft.com/office/officeart/2005/8/layout/venn2"/>
    <dgm:cxn modelId="{F10D9CBA-F394-4670-B743-BFDD2FFDE692}" type="presParOf" srcId="{AC77608D-618C-4406-9993-2A1475456989}" destId="{58FC0A77-B8E6-4285-83A7-456B0E19CDC7}" srcOrd="1" destOrd="0" presId="urn:microsoft.com/office/officeart/2005/8/layout/venn2"/>
    <dgm:cxn modelId="{CE3FBF14-E621-49B6-9701-4DA32213D494}" type="presParOf" srcId="{58FC0A77-B8E6-4285-83A7-456B0E19CDC7}" destId="{6B3941A2-AD9B-44EF-9993-119A27838C0E}" srcOrd="0" destOrd="0" presId="urn:microsoft.com/office/officeart/2005/8/layout/venn2"/>
    <dgm:cxn modelId="{FCDE6184-0AE5-4B0D-A591-5ED2A12C2E86}" type="presParOf" srcId="{58FC0A77-B8E6-4285-83A7-456B0E19CDC7}" destId="{472E3156-5B5C-4D5B-92F6-C97BD508FF9D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4A3A51D-BB8B-48CF-B60F-B4150E6AA6AD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AE26B280-C54C-4074-A501-4BF969761021}">
      <dgm:prSet phldrT="[Text]"/>
      <dgm:spPr/>
      <dgm:t>
        <a:bodyPr/>
        <a:lstStyle/>
        <a:p>
          <a:r>
            <a:rPr lang="hr-HR" dirty="0"/>
            <a:t>Pravna stečevina EU</a:t>
          </a:r>
        </a:p>
      </dgm:t>
    </dgm:pt>
    <dgm:pt modelId="{0078F816-7106-4351-A8F9-7DD123D5B0A2}" type="parTrans" cxnId="{8FDB7AF7-FFAE-4B00-994B-3731BAD33DDF}">
      <dgm:prSet/>
      <dgm:spPr/>
      <dgm:t>
        <a:bodyPr/>
        <a:lstStyle/>
        <a:p>
          <a:endParaRPr lang="hr-HR"/>
        </a:p>
      </dgm:t>
    </dgm:pt>
    <dgm:pt modelId="{1715C7EB-4ED9-4706-B045-E65DB3D5A227}" type="sibTrans" cxnId="{8FDB7AF7-FFAE-4B00-994B-3731BAD33DDF}">
      <dgm:prSet/>
      <dgm:spPr/>
      <dgm:t>
        <a:bodyPr/>
        <a:lstStyle/>
        <a:p>
          <a:endParaRPr lang="hr-HR"/>
        </a:p>
      </dgm:t>
    </dgm:pt>
    <dgm:pt modelId="{5D92C78F-3BA6-4B80-8500-9EC4D26A4297}">
      <dgm:prSet phldrT="[Text]"/>
      <dgm:spPr/>
      <dgm:t>
        <a:bodyPr/>
        <a:lstStyle/>
        <a:p>
          <a:r>
            <a:rPr lang="hr-HR" dirty="0"/>
            <a:t>Nije preuzeta nadležnost EU</a:t>
          </a:r>
        </a:p>
      </dgm:t>
    </dgm:pt>
    <dgm:pt modelId="{C2BC9FF9-9673-4F29-89CD-D3CFC221880D}" type="parTrans" cxnId="{8CB7C24F-C422-4198-817A-1318989691A5}">
      <dgm:prSet/>
      <dgm:spPr/>
      <dgm:t>
        <a:bodyPr/>
        <a:lstStyle/>
        <a:p>
          <a:endParaRPr lang="hr-HR"/>
        </a:p>
      </dgm:t>
    </dgm:pt>
    <dgm:pt modelId="{3270033C-584B-4AA7-B1A9-453AC3C1F7F2}" type="sibTrans" cxnId="{8CB7C24F-C422-4198-817A-1318989691A5}">
      <dgm:prSet/>
      <dgm:spPr/>
      <dgm:t>
        <a:bodyPr/>
        <a:lstStyle/>
        <a:p>
          <a:endParaRPr lang="hr-HR"/>
        </a:p>
      </dgm:t>
    </dgm:pt>
    <dgm:pt modelId="{8A4F3483-7200-4FBA-9D30-452E0246C530}">
      <dgm:prSet phldrT="[Text]"/>
      <dgm:spPr/>
      <dgm:t>
        <a:bodyPr/>
        <a:lstStyle/>
        <a:p>
          <a:r>
            <a:rPr lang="hr-HR" dirty="0">
              <a:solidFill>
                <a:srgbClr val="FF0000"/>
              </a:solidFill>
            </a:rPr>
            <a:t>Nema pravne stečevine o ugovorima o prijevozu</a:t>
          </a:r>
        </a:p>
      </dgm:t>
    </dgm:pt>
    <dgm:pt modelId="{7BBDB575-F97D-4695-B46E-D39C2AFDA4BF}" type="parTrans" cxnId="{C02A1549-E1B4-47B7-AE8B-31AE225F905A}">
      <dgm:prSet/>
      <dgm:spPr/>
      <dgm:t>
        <a:bodyPr/>
        <a:lstStyle/>
        <a:p>
          <a:endParaRPr lang="hr-HR"/>
        </a:p>
      </dgm:t>
    </dgm:pt>
    <dgm:pt modelId="{4456EF12-C120-44FC-AE20-1368F59FB73A}" type="sibTrans" cxnId="{C02A1549-E1B4-47B7-AE8B-31AE225F905A}">
      <dgm:prSet/>
      <dgm:spPr/>
      <dgm:t>
        <a:bodyPr/>
        <a:lstStyle/>
        <a:p>
          <a:endParaRPr lang="hr-HR"/>
        </a:p>
      </dgm:t>
    </dgm:pt>
    <dgm:pt modelId="{F8A1DF20-DEF7-4C45-A5FB-67AB0BAA9E49}">
      <dgm:prSet phldrT="[Text]"/>
      <dgm:spPr/>
      <dgm:t>
        <a:bodyPr/>
        <a:lstStyle/>
        <a:p>
          <a:r>
            <a:rPr lang="hr-HR" dirty="0"/>
            <a:t>Međunarodne konvencije/protokoli</a:t>
          </a:r>
        </a:p>
      </dgm:t>
    </dgm:pt>
    <dgm:pt modelId="{5E783CB1-2DE4-4F0F-8479-ECDB2D88F270}" type="parTrans" cxnId="{49D18612-A751-40A4-9D3B-F2BE71758998}">
      <dgm:prSet/>
      <dgm:spPr/>
      <dgm:t>
        <a:bodyPr/>
        <a:lstStyle/>
        <a:p>
          <a:endParaRPr lang="hr-HR"/>
        </a:p>
      </dgm:t>
    </dgm:pt>
    <dgm:pt modelId="{961DB065-8B05-4648-9F9F-7D2B4B9E0014}" type="sibTrans" cxnId="{49D18612-A751-40A4-9D3B-F2BE71758998}">
      <dgm:prSet/>
      <dgm:spPr/>
      <dgm:t>
        <a:bodyPr/>
        <a:lstStyle/>
        <a:p>
          <a:endParaRPr lang="hr-HR"/>
        </a:p>
      </dgm:t>
    </dgm:pt>
    <dgm:pt modelId="{17C6330A-F86A-4DB5-874A-D4EA7E6D7B47}">
      <dgm:prSet phldrT="[Text]"/>
      <dgm:spPr/>
      <dgm:t>
        <a:bodyPr/>
        <a:lstStyle/>
        <a:p>
          <a:r>
            <a:rPr lang="hr-HR" dirty="0">
              <a:solidFill>
                <a:srgbClr val="FF0000"/>
              </a:solidFill>
            </a:rPr>
            <a:t>Konvencija o ugovoru o međunarodnom prijevozu robe cestom (CMR ‘56)</a:t>
          </a:r>
        </a:p>
      </dgm:t>
    </dgm:pt>
    <dgm:pt modelId="{13837BC2-5683-4D8E-BC23-F82061289F53}" type="parTrans" cxnId="{23DA6794-6D1A-4389-8276-679EDCBA5626}">
      <dgm:prSet/>
      <dgm:spPr/>
      <dgm:t>
        <a:bodyPr/>
        <a:lstStyle/>
        <a:p>
          <a:endParaRPr lang="hr-HR"/>
        </a:p>
      </dgm:t>
    </dgm:pt>
    <dgm:pt modelId="{A3EDA26E-3F9E-4AF6-9C1A-AD65FDF89ECE}" type="sibTrans" cxnId="{23DA6794-6D1A-4389-8276-679EDCBA5626}">
      <dgm:prSet/>
      <dgm:spPr/>
      <dgm:t>
        <a:bodyPr/>
        <a:lstStyle/>
        <a:p>
          <a:endParaRPr lang="hr-HR"/>
        </a:p>
      </dgm:t>
    </dgm:pt>
    <dgm:pt modelId="{11BEF4AA-297C-4372-A341-835C106BF6ED}">
      <dgm:prSet phldrT="[Text]"/>
      <dgm:spPr/>
      <dgm:t>
        <a:bodyPr/>
        <a:lstStyle/>
        <a:p>
          <a:r>
            <a:rPr lang="hr-HR" dirty="0"/>
            <a:t>Zakoni</a:t>
          </a:r>
        </a:p>
      </dgm:t>
    </dgm:pt>
    <dgm:pt modelId="{D5901855-AFC1-4723-A217-65AB1F95FA99}" type="parTrans" cxnId="{A19198C1-8DD3-4C2A-92C6-0B71DF03EDA0}">
      <dgm:prSet/>
      <dgm:spPr/>
      <dgm:t>
        <a:bodyPr/>
        <a:lstStyle/>
        <a:p>
          <a:endParaRPr lang="hr-HR"/>
        </a:p>
      </dgm:t>
    </dgm:pt>
    <dgm:pt modelId="{9DB57F3E-7208-473E-A8A2-CF33BA718829}" type="sibTrans" cxnId="{A19198C1-8DD3-4C2A-92C6-0B71DF03EDA0}">
      <dgm:prSet/>
      <dgm:spPr/>
      <dgm:t>
        <a:bodyPr/>
        <a:lstStyle/>
        <a:p>
          <a:endParaRPr lang="hr-HR"/>
        </a:p>
      </dgm:t>
    </dgm:pt>
    <dgm:pt modelId="{6F51A398-9E8F-44EC-B4E0-E938AE5D25CE}">
      <dgm:prSet phldrT="[Text]"/>
      <dgm:spPr/>
      <dgm:t>
        <a:bodyPr/>
        <a:lstStyle/>
        <a:p>
          <a:r>
            <a:rPr lang="hr-HR" dirty="0"/>
            <a:t>Zakon o obveznim odnosima</a:t>
          </a:r>
        </a:p>
      </dgm:t>
    </dgm:pt>
    <dgm:pt modelId="{DED68D25-F40C-46EA-9224-B08CB0B0D55E}" type="parTrans" cxnId="{A21394E3-CEEF-4D83-A1F0-75E3910C4844}">
      <dgm:prSet/>
      <dgm:spPr/>
      <dgm:t>
        <a:bodyPr/>
        <a:lstStyle/>
        <a:p>
          <a:endParaRPr lang="hr-HR"/>
        </a:p>
      </dgm:t>
    </dgm:pt>
    <dgm:pt modelId="{92FE95B6-06E5-4C55-AFA7-6B6476742530}" type="sibTrans" cxnId="{A21394E3-CEEF-4D83-A1F0-75E3910C4844}">
      <dgm:prSet/>
      <dgm:spPr/>
      <dgm:t>
        <a:bodyPr/>
        <a:lstStyle/>
        <a:p>
          <a:endParaRPr lang="hr-HR"/>
        </a:p>
      </dgm:t>
    </dgm:pt>
    <dgm:pt modelId="{D7D8B3A4-D948-4C94-8C41-4D8797394C5E}">
      <dgm:prSet phldrT="[Text]"/>
      <dgm:spPr/>
      <dgm:t>
        <a:bodyPr/>
        <a:lstStyle/>
        <a:p>
          <a:r>
            <a:rPr lang="hr-HR" dirty="0">
              <a:solidFill>
                <a:srgbClr val="FF0000"/>
              </a:solidFill>
            </a:rPr>
            <a:t>Nadležnost država članica</a:t>
          </a:r>
        </a:p>
      </dgm:t>
    </dgm:pt>
    <dgm:pt modelId="{1EBAA69F-7866-4C37-AB65-E86B827FB1BD}" type="parTrans" cxnId="{79EC8F5C-D63E-4E06-832E-311780D9684B}">
      <dgm:prSet/>
      <dgm:spPr/>
      <dgm:t>
        <a:bodyPr/>
        <a:lstStyle/>
        <a:p>
          <a:endParaRPr lang="hr-HR"/>
        </a:p>
      </dgm:t>
    </dgm:pt>
    <dgm:pt modelId="{7A661D07-2343-4825-899A-EE53B55317FF}" type="sibTrans" cxnId="{79EC8F5C-D63E-4E06-832E-311780D9684B}">
      <dgm:prSet/>
      <dgm:spPr/>
      <dgm:t>
        <a:bodyPr/>
        <a:lstStyle/>
        <a:p>
          <a:endParaRPr lang="hr-HR"/>
        </a:p>
      </dgm:t>
    </dgm:pt>
    <dgm:pt modelId="{E44F7AED-0E75-4DD7-AF84-5B29F3C3F6C5}">
      <dgm:prSet phldrT="[Text]"/>
      <dgm:spPr/>
      <dgm:t>
        <a:bodyPr/>
        <a:lstStyle/>
        <a:p>
          <a:r>
            <a:rPr lang="hr-HR" dirty="0"/>
            <a:t>CMR-SDR Protokol ‘78</a:t>
          </a:r>
        </a:p>
      </dgm:t>
    </dgm:pt>
    <dgm:pt modelId="{039DF8E6-2740-44FC-AAD0-BDBAE67FB0C9}" type="parTrans" cxnId="{BA1E7AC2-093E-467E-8986-A914FF0F4927}">
      <dgm:prSet/>
      <dgm:spPr/>
    </dgm:pt>
    <dgm:pt modelId="{6B7DD298-AEA7-4C45-8B41-BA80E31C2166}" type="sibTrans" cxnId="{BA1E7AC2-093E-467E-8986-A914FF0F4927}">
      <dgm:prSet/>
      <dgm:spPr/>
    </dgm:pt>
    <dgm:pt modelId="{B0A94ACA-6B85-4305-81FF-3A4BB0FA89CC}">
      <dgm:prSet phldrT="[Text]"/>
      <dgm:spPr/>
      <dgm:t>
        <a:bodyPr/>
        <a:lstStyle/>
        <a:p>
          <a:r>
            <a:rPr lang="hr-HR" dirty="0">
              <a:solidFill>
                <a:srgbClr val="FF0000"/>
              </a:solidFill>
            </a:rPr>
            <a:t>UKINUT LEX SPECIALIS 2002 g!</a:t>
          </a:r>
        </a:p>
      </dgm:t>
    </dgm:pt>
    <dgm:pt modelId="{3FF76173-8786-4C4C-A583-99555DD7F280}" type="parTrans" cxnId="{6E59B1B7-67F8-4BDB-93AC-778177C3346E}">
      <dgm:prSet/>
      <dgm:spPr/>
    </dgm:pt>
    <dgm:pt modelId="{638D923A-104A-4C24-AF8D-67F14FDF89F7}" type="sibTrans" cxnId="{6E59B1B7-67F8-4BDB-93AC-778177C3346E}">
      <dgm:prSet/>
      <dgm:spPr/>
    </dgm:pt>
    <dgm:pt modelId="{47453E01-9486-4B58-8352-530228AAAE4A}" type="pres">
      <dgm:prSet presAssocID="{94A3A51D-BB8B-48CF-B60F-B4150E6AA6AD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FD0E0FAA-E1D7-4F1F-8BC9-2E6E09553EC0}" type="pres">
      <dgm:prSet presAssocID="{AE26B280-C54C-4074-A501-4BF969761021}" presName="circle1" presStyleLbl="node1" presStyleIdx="0" presStyleCnt="3"/>
      <dgm:spPr/>
    </dgm:pt>
    <dgm:pt modelId="{98EFB48D-EA1A-4CA2-A77D-A05BD7ADE91D}" type="pres">
      <dgm:prSet presAssocID="{AE26B280-C54C-4074-A501-4BF969761021}" presName="space" presStyleCnt="0"/>
      <dgm:spPr/>
    </dgm:pt>
    <dgm:pt modelId="{04A4E816-1EFF-442F-8E42-0B71D64CDECE}" type="pres">
      <dgm:prSet presAssocID="{AE26B280-C54C-4074-A501-4BF969761021}" presName="rect1" presStyleLbl="alignAcc1" presStyleIdx="0" presStyleCnt="3"/>
      <dgm:spPr/>
    </dgm:pt>
    <dgm:pt modelId="{42356BAC-4948-4FC8-8655-84DDBCF73D4E}" type="pres">
      <dgm:prSet presAssocID="{F8A1DF20-DEF7-4C45-A5FB-67AB0BAA9E49}" presName="vertSpace2" presStyleLbl="node1" presStyleIdx="0" presStyleCnt="3"/>
      <dgm:spPr/>
    </dgm:pt>
    <dgm:pt modelId="{C1B0331F-0BDB-4061-838E-FC1D440F6A21}" type="pres">
      <dgm:prSet presAssocID="{F8A1DF20-DEF7-4C45-A5FB-67AB0BAA9E49}" presName="circle2" presStyleLbl="node1" presStyleIdx="1" presStyleCnt="3"/>
      <dgm:spPr/>
    </dgm:pt>
    <dgm:pt modelId="{7ADDF494-D279-4E8A-A285-3485EC3DE9C8}" type="pres">
      <dgm:prSet presAssocID="{F8A1DF20-DEF7-4C45-A5FB-67AB0BAA9E49}" presName="rect2" presStyleLbl="alignAcc1" presStyleIdx="1" presStyleCnt="3"/>
      <dgm:spPr/>
    </dgm:pt>
    <dgm:pt modelId="{D88DA41D-EA78-4A0B-8A87-B5AA11043415}" type="pres">
      <dgm:prSet presAssocID="{11BEF4AA-297C-4372-A341-835C106BF6ED}" presName="vertSpace3" presStyleLbl="node1" presStyleIdx="1" presStyleCnt="3"/>
      <dgm:spPr/>
    </dgm:pt>
    <dgm:pt modelId="{3619DB5B-5EBE-44A2-A106-D75947C1D75B}" type="pres">
      <dgm:prSet presAssocID="{11BEF4AA-297C-4372-A341-835C106BF6ED}" presName="circle3" presStyleLbl="node1" presStyleIdx="2" presStyleCnt="3"/>
      <dgm:spPr/>
    </dgm:pt>
    <dgm:pt modelId="{BD7D1DE6-D117-4025-BCBF-7C8A78CFE256}" type="pres">
      <dgm:prSet presAssocID="{11BEF4AA-297C-4372-A341-835C106BF6ED}" presName="rect3" presStyleLbl="alignAcc1" presStyleIdx="2" presStyleCnt="3"/>
      <dgm:spPr/>
    </dgm:pt>
    <dgm:pt modelId="{B0FAEABF-2D6E-4B54-9E2D-903ACA9D0F0B}" type="pres">
      <dgm:prSet presAssocID="{AE26B280-C54C-4074-A501-4BF969761021}" presName="rect1ParTx" presStyleLbl="alignAcc1" presStyleIdx="2" presStyleCnt="3">
        <dgm:presLayoutVars>
          <dgm:chMax val="1"/>
          <dgm:bulletEnabled val="1"/>
        </dgm:presLayoutVars>
      </dgm:prSet>
      <dgm:spPr/>
    </dgm:pt>
    <dgm:pt modelId="{D5620721-7C4A-4827-98A5-3D0CD575986D}" type="pres">
      <dgm:prSet presAssocID="{AE26B280-C54C-4074-A501-4BF969761021}" presName="rect1ChTx" presStyleLbl="alignAcc1" presStyleIdx="2" presStyleCnt="3">
        <dgm:presLayoutVars>
          <dgm:bulletEnabled val="1"/>
        </dgm:presLayoutVars>
      </dgm:prSet>
      <dgm:spPr/>
    </dgm:pt>
    <dgm:pt modelId="{A50852AC-1571-414D-87A7-B697EFC8DA2C}" type="pres">
      <dgm:prSet presAssocID="{F8A1DF20-DEF7-4C45-A5FB-67AB0BAA9E49}" presName="rect2ParTx" presStyleLbl="alignAcc1" presStyleIdx="2" presStyleCnt="3">
        <dgm:presLayoutVars>
          <dgm:chMax val="1"/>
          <dgm:bulletEnabled val="1"/>
        </dgm:presLayoutVars>
      </dgm:prSet>
      <dgm:spPr/>
    </dgm:pt>
    <dgm:pt modelId="{44AE0F5F-F786-4421-A869-DD96B50F0F61}" type="pres">
      <dgm:prSet presAssocID="{F8A1DF20-DEF7-4C45-A5FB-67AB0BAA9E49}" presName="rect2ChTx" presStyleLbl="alignAcc1" presStyleIdx="2" presStyleCnt="3">
        <dgm:presLayoutVars>
          <dgm:bulletEnabled val="1"/>
        </dgm:presLayoutVars>
      </dgm:prSet>
      <dgm:spPr/>
    </dgm:pt>
    <dgm:pt modelId="{8F320D94-1F6A-4A0E-B86C-C38D741B817C}" type="pres">
      <dgm:prSet presAssocID="{11BEF4AA-297C-4372-A341-835C106BF6ED}" presName="rect3ParTx" presStyleLbl="alignAcc1" presStyleIdx="2" presStyleCnt="3">
        <dgm:presLayoutVars>
          <dgm:chMax val="1"/>
          <dgm:bulletEnabled val="1"/>
        </dgm:presLayoutVars>
      </dgm:prSet>
      <dgm:spPr/>
    </dgm:pt>
    <dgm:pt modelId="{7E3283BE-CCEF-463C-B68C-1C79289512F6}" type="pres">
      <dgm:prSet presAssocID="{11BEF4AA-297C-4372-A341-835C106BF6ED}" presName="rect3ChTx" presStyleLbl="alignAcc1" presStyleIdx="2" presStyleCnt="3">
        <dgm:presLayoutVars>
          <dgm:bulletEnabled val="1"/>
        </dgm:presLayoutVars>
      </dgm:prSet>
      <dgm:spPr/>
    </dgm:pt>
  </dgm:ptLst>
  <dgm:cxnLst>
    <dgm:cxn modelId="{7552E4A1-10E7-4F09-9907-CF2BED4ADEEE}" type="presOf" srcId="{17C6330A-F86A-4DB5-874A-D4EA7E6D7B47}" destId="{44AE0F5F-F786-4421-A869-DD96B50F0F61}" srcOrd="0" destOrd="0" presId="urn:microsoft.com/office/officeart/2005/8/layout/target3"/>
    <dgm:cxn modelId="{A21394E3-CEEF-4D83-A1F0-75E3910C4844}" srcId="{11BEF4AA-297C-4372-A341-835C106BF6ED}" destId="{6F51A398-9E8F-44EC-B4E0-E938AE5D25CE}" srcOrd="1" destOrd="0" parTransId="{DED68D25-F40C-46EA-9224-B08CB0B0D55E}" sibTransId="{92FE95B6-06E5-4C55-AFA7-6B6476742530}"/>
    <dgm:cxn modelId="{BA1E7AC2-093E-467E-8986-A914FF0F4927}" srcId="{F8A1DF20-DEF7-4C45-A5FB-67AB0BAA9E49}" destId="{E44F7AED-0E75-4DD7-AF84-5B29F3C3F6C5}" srcOrd="1" destOrd="0" parTransId="{039DF8E6-2740-44FC-AAD0-BDBAE67FB0C9}" sibTransId="{6B7DD298-AEA7-4C45-8B41-BA80E31C2166}"/>
    <dgm:cxn modelId="{49D18612-A751-40A4-9D3B-F2BE71758998}" srcId="{94A3A51D-BB8B-48CF-B60F-B4150E6AA6AD}" destId="{F8A1DF20-DEF7-4C45-A5FB-67AB0BAA9E49}" srcOrd="1" destOrd="0" parTransId="{5E783CB1-2DE4-4F0F-8479-ECDB2D88F270}" sibTransId="{961DB065-8B05-4648-9F9F-7D2B4B9E0014}"/>
    <dgm:cxn modelId="{A2293AAF-7799-4EF8-A888-8638A36A86F4}" type="presOf" srcId="{F8A1DF20-DEF7-4C45-A5FB-67AB0BAA9E49}" destId="{7ADDF494-D279-4E8A-A285-3485EC3DE9C8}" srcOrd="0" destOrd="0" presId="urn:microsoft.com/office/officeart/2005/8/layout/target3"/>
    <dgm:cxn modelId="{E9648130-E5DF-4947-9E4A-5CA9C2289ECF}" type="presOf" srcId="{11BEF4AA-297C-4372-A341-835C106BF6ED}" destId="{8F320D94-1F6A-4A0E-B86C-C38D741B817C}" srcOrd="1" destOrd="0" presId="urn:microsoft.com/office/officeart/2005/8/layout/target3"/>
    <dgm:cxn modelId="{9B7F7544-36AD-4B2A-B553-C5ABE959037A}" type="presOf" srcId="{8A4F3483-7200-4FBA-9D30-452E0246C530}" destId="{D5620721-7C4A-4827-98A5-3D0CD575986D}" srcOrd="0" destOrd="1" presId="urn:microsoft.com/office/officeart/2005/8/layout/target3"/>
    <dgm:cxn modelId="{E4B5388F-46B7-4409-9EDD-FFD8EBB773B8}" type="presOf" srcId="{11BEF4AA-297C-4372-A341-835C106BF6ED}" destId="{BD7D1DE6-D117-4025-BCBF-7C8A78CFE256}" srcOrd="0" destOrd="0" presId="urn:microsoft.com/office/officeart/2005/8/layout/target3"/>
    <dgm:cxn modelId="{56FDC476-6463-46DD-A024-E48F05ED67A3}" type="presOf" srcId="{AE26B280-C54C-4074-A501-4BF969761021}" destId="{04A4E816-1EFF-442F-8E42-0B71D64CDECE}" srcOrd="0" destOrd="0" presId="urn:microsoft.com/office/officeart/2005/8/layout/target3"/>
    <dgm:cxn modelId="{50B1A894-66CB-4D28-9F74-83C02C511532}" type="presOf" srcId="{AE26B280-C54C-4074-A501-4BF969761021}" destId="{B0FAEABF-2D6E-4B54-9E2D-903ACA9D0F0B}" srcOrd="1" destOrd="0" presId="urn:microsoft.com/office/officeart/2005/8/layout/target3"/>
    <dgm:cxn modelId="{60111B22-BE70-4D6A-9CFD-43608CB39909}" type="presOf" srcId="{D7D8B3A4-D948-4C94-8C41-4D8797394C5E}" destId="{7E3283BE-CCEF-463C-B68C-1C79289512F6}" srcOrd="0" destOrd="0" presId="urn:microsoft.com/office/officeart/2005/8/layout/target3"/>
    <dgm:cxn modelId="{23DA6794-6D1A-4389-8276-679EDCBA5626}" srcId="{F8A1DF20-DEF7-4C45-A5FB-67AB0BAA9E49}" destId="{17C6330A-F86A-4DB5-874A-D4EA7E6D7B47}" srcOrd="0" destOrd="0" parTransId="{13837BC2-5683-4D8E-BC23-F82061289F53}" sibTransId="{A3EDA26E-3F9E-4AF6-9C1A-AD65FDF89ECE}"/>
    <dgm:cxn modelId="{01255C14-F7BF-42F6-B836-120B8C2C2BAB}" type="presOf" srcId="{5D92C78F-3BA6-4B80-8500-9EC4D26A4297}" destId="{D5620721-7C4A-4827-98A5-3D0CD575986D}" srcOrd="0" destOrd="0" presId="urn:microsoft.com/office/officeart/2005/8/layout/target3"/>
    <dgm:cxn modelId="{49C52F57-18F4-471C-8453-089B49A3DEAD}" type="presOf" srcId="{F8A1DF20-DEF7-4C45-A5FB-67AB0BAA9E49}" destId="{A50852AC-1571-414D-87A7-B697EFC8DA2C}" srcOrd="1" destOrd="0" presId="urn:microsoft.com/office/officeart/2005/8/layout/target3"/>
    <dgm:cxn modelId="{AC8CD1E9-6A60-43C0-BF2C-9C3F9B0172D4}" type="presOf" srcId="{94A3A51D-BB8B-48CF-B60F-B4150E6AA6AD}" destId="{47453E01-9486-4B58-8352-530228AAAE4A}" srcOrd="0" destOrd="0" presId="urn:microsoft.com/office/officeart/2005/8/layout/target3"/>
    <dgm:cxn modelId="{8CB7C24F-C422-4198-817A-1318989691A5}" srcId="{AE26B280-C54C-4074-A501-4BF969761021}" destId="{5D92C78F-3BA6-4B80-8500-9EC4D26A4297}" srcOrd="0" destOrd="0" parTransId="{C2BC9FF9-9673-4F29-89CD-D3CFC221880D}" sibTransId="{3270033C-584B-4AA7-B1A9-453AC3C1F7F2}"/>
    <dgm:cxn modelId="{AF2AA154-2C6C-4564-8DB6-505FABD7874E}" type="presOf" srcId="{6F51A398-9E8F-44EC-B4E0-E938AE5D25CE}" destId="{7E3283BE-CCEF-463C-B68C-1C79289512F6}" srcOrd="0" destOrd="1" presId="urn:microsoft.com/office/officeart/2005/8/layout/target3"/>
    <dgm:cxn modelId="{6E59B1B7-67F8-4BDB-93AC-778177C3346E}" srcId="{11BEF4AA-297C-4372-A341-835C106BF6ED}" destId="{B0A94ACA-6B85-4305-81FF-3A4BB0FA89CC}" srcOrd="2" destOrd="0" parTransId="{3FF76173-8786-4C4C-A583-99555DD7F280}" sibTransId="{638D923A-104A-4C24-AF8D-67F14FDF89F7}"/>
    <dgm:cxn modelId="{8FDB7AF7-FFAE-4B00-994B-3731BAD33DDF}" srcId="{94A3A51D-BB8B-48CF-B60F-B4150E6AA6AD}" destId="{AE26B280-C54C-4074-A501-4BF969761021}" srcOrd="0" destOrd="0" parTransId="{0078F816-7106-4351-A8F9-7DD123D5B0A2}" sibTransId="{1715C7EB-4ED9-4706-B045-E65DB3D5A227}"/>
    <dgm:cxn modelId="{C02A1549-E1B4-47B7-AE8B-31AE225F905A}" srcId="{5D92C78F-3BA6-4B80-8500-9EC4D26A4297}" destId="{8A4F3483-7200-4FBA-9D30-452E0246C530}" srcOrd="0" destOrd="0" parTransId="{7BBDB575-F97D-4695-B46E-D39C2AFDA4BF}" sibTransId="{4456EF12-C120-44FC-AE20-1368F59FB73A}"/>
    <dgm:cxn modelId="{EB04AA5D-D95B-4AA7-A813-00E481844A9E}" type="presOf" srcId="{E44F7AED-0E75-4DD7-AF84-5B29F3C3F6C5}" destId="{44AE0F5F-F786-4421-A869-DD96B50F0F61}" srcOrd="0" destOrd="1" presId="urn:microsoft.com/office/officeart/2005/8/layout/target3"/>
    <dgm:cxn modelId="{79EC8F5C-D63E-4E06-832E-311780D9684B}" srcId="{11BEF4AA-297C-4372-A341-835C106BF6ED}" destId="{D7D8B3A4-D948-4C94-8C41-4D8797394C5E}" srcOrd="0" destOrd="0" parTransId="{1EBAA69F-7866-4C37-AB65-E86B827FB1BD}" sibTransId="{7A661D07-2343-4825-899A-EE53B55317FF}"/>
    <dgm:cxn modelId="{A19198C1-8DD3-4C2A-92C6-0B71DF03EDA0}" srcId="{94A3A51D-BB8B-48CF-B60F-B4150E6AA6AD}" destId="{11BEF4AA-297C-4372-A341-835C106BF6ED}" srcOrd="2" destOrd="0" parTransId="{D5901855-AFC1-4723-A217-65AB1F95FA99}" sibTransId="{9DB57F3E-7208-473E-A8A2-CF33BA718829}"/>
    <dgm:cxn modelId="{3E07BCC6-6974-444F-9DBA-7B2344C10C8D}" type="presOf" srcId="{B0A94ACA-6B85-4305-81FF-3A4BB0FA89CC}" destId="{7E3283BE-CCEF-463C-B68C-1C79289512F6}" srcOrd="0" destOrd="2" presId="urn:microsoft.com/office/officeart/2005/8/layout/target3"/>
    <dgm:cxn modelId="{26AC8A96-9D64-4027-8D43-63C0DDEFA7FE}" type="presParOf" srcId="{47453E01-9486-4B58-8352-530228AAAE4A}" destId="{FD0E0FAA-E1D7-4F1F-8BC9-2E6E09553EC0}" srcOrd="0" destOrd="0" presId="urn:microsoft.com/office/officeart/2005/8/layout/target3"/>
    <dgm:cxn modelId="{3147D4CD-5A45-40B1-9BDC-75B8958F94DA}" type="presParOf" srcId="{47453E01-9486-4B58-8352-530228AAAE4A}" destId="{98EFB48D-EA1A-4CA2-A77D-A05BD7ADE91D}" srcOrd="1" destOrd="0" presId="urn:microsoft.com/office/officeart/2005/8/layout/target3"/>
    <dgm:cxn modelId="{90F7A364-3746-475F-9CE3-7521D82F2A5B}" type="presParOf" srcId="{47453E01-9486-4B58-8352-530228AAAE4A}" destId="{04A4E816-1EFF-442F-8E42-0B71D64CDECE}" srcOrd="2" destOrd="0" presId="urn:microsoft.com/office/officeart/2005/8/layout/target3"/>
    <dgm:cxn modelId="{C4D4B5DC-4528-4196-BA93-F989F182759D}" type="presParOf" srcId="{47453E01-9486-4B58-8352-530228AAAE4A}" destId="{42356BAC-4948-4FC8-8655-84DDBCF73D4E}" srcOrd="3" destOrd="0" presId="urn:microsoft.com/office/officeart/2005/8/layout/target3"/>
    <dgm:cxn modelId="{CBC5AB49-12CF-4A62-8460-986BD590B61E}" type="presParOf" srcId="{47453E01-9486-4B58-8352-530228AAAE4A}" destId="{C1B0331F-0BDB-4061-838E-FC1D440F6A21}" srcOrd="4" destOrd="0" presId="urn:microsoft.com/office/officeart/2005/8/layout/target3"/>
    <dgm:cxn modelId="{572853EC-36FE-4CDD-A070-A98A1FAE0541}" type="presParOf" srcId="{47453E01-9486-4B58-8352-530228AAAE4A}" destId="{7ADDF494-D279-4E8A-A285-3485EC3DE9C8}" srcOrd="5" destOrd="0" presId="urn:microsoft.com/office/officeart/2005/8/layout/target3"/>
    <dgm:cxn modelId="{04C01BA3-7349-4F7B-9DCB-ED70D722669B}" type="presParOf" srcId="{47453E01-9486-4B58-8352-530228AAAE4A}" destId="{D88DA41D-EA78-4A0B-8A87-B5AA11043415}" srcOrd="6" destOrd="0" presId="urn:microsoft.com/office/officeart/2005/8/layout/target3"/>
    <dgm:cxn modelId="{FF046354-040D-4FD7-831A-65AC7DB96F0B}" type="presParOf" srcId="{47453E01-9486-4B58-8352-530228AAAE4A}" destId="{3619DB5B-5EBE-44A2-A106-D75947C1D75B}" srcOrd="7" destOrd="0" presId="urn:microsoft.com/office/officeart/2005/8/layout/target3"/>
    <dgm:cxn modelId="{AEBB1D4A-C9D3-465C-9CDE-74BA5FEE7A5B}" type="presParOf" srcId="{47453E01-9486-4B58-8352-530228AAAE4A}" destId="{BD7D1DE6-D117-4025-BCBF-7C8A78CFE256}" srcOrd="8" destOrd="0" presId="urn:microsoft.com/office/officeart/2005/8/layout/target3"/>
    <dgm:cxn modelId="{E162CC46-37EB-4292-869C-9AE0619294CA}" type="presParOf" srcId="{47453E01-9486-4B58-8352-530228AAAE4A}" destId="{B0FAEABF-2D6E-4B54-9E2D-903ACA9D0F0B}" srcOrd="9" destOrd="0" presId="urn:microsoft.com/office/officeart/2005/8/layout/target3"/>
    <dgm:cxn modelId="{B75DBC66-C604-4E5D-A68D-F1AF5BB99FE1}" type="presParOf" srcId="{47453E01-9486-4B58-8352-530228AAAE4A}" destId="{D5620721-7C4A-4827-98A5-3D0CD575986D}" srcOrd="10" destOrd="0" presId="urn:microsoft.com/office/officeart/2005/8/layout/target3"/>
    <dgm:cxn modelId="{16B56E34-8C7A-4A97-81AC-C9340122FEDA}" type="presParOf" srcId="{47453E01-9486-4B58-8352-530228AAAE4A}" destId="{A50852AC-1571-414D-87A7-B697EFC8DA2C}" srcOrd="11" destOrd="0" presId="urn:microsoft.com/office/officeart/2005/8/layout/target3"/>
    <dgm:cxn modelId="{6359CFF2-4216-45EC-BC4C-280058570961}" type="presParOf" srcId="{47453E01-9486-4B58-8352-530228AAAE4A}" destId="{44AE0F5F-F786-4421-A869-DD96B50F0F61}" srcOrd="12" destOrd="0" presId="urn:microsoft.com/office/officeart/2005/8/layout/target3"/>
    <dgm:cxn modelId="{C574FCBB-FC94-4821-9454-D0EE3CFC579D}" type="presParOf" srcId="{47453E01-9486-4B58-8352-530228AAAE4A}" destId="{8F320D94-1F6A-4A0E-B86C-C38D741B817C}" srcOrd="13" destOrd="0" presId="urn:microsoft.com/office/officeart/2005/8/layout/target3"/>
    <dgm:cxn modelId="{331EA75F-C152-426F-8D9F-7932A9908DE4}" type="presParOf" srcId="{47453E01-9486-4B58-8352-530228AAAE4A}" destId="{7E3283BE-CCEF-463C-B68C-1C79289512F6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7902F0F-24ED-4DC2-BDAB-4C60E0AE981E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226F4ACB-775A-43B5-AE40-85023FBD76C1}">
      <dgm:prSet phldrT="[Text]" custT="1"/>
      <dgm:spPr>
        <a:solidFill>
          <a:srgbClr val="FF0000"/>
        </a:solidFill>
      </dgm:spPr>
      <dgm:t>
        <a:bodyPr/>
        <a:lstStyle/>
        <a:p>
          <a:r>
            <a:rPr lang="hr-HR" sz="1800" dirty="0"/>
            <a:t>CMR 1956</a:t>
          </a:r>
        </a:p>
        <a:p>
          <a:r>
            <a:rPr lang="hr-HR" sz="1800" dirty="0"/>
            <a:t>ČL. 23. ST. 2 CMR (originalni)</a:t>
          </a:r>
        </a:p>
        <a:p>
          <a:r>
            <a:rPr lang="hr-HR" sz="1800" dirty="0">
              <a:solidFill>
                <a:srgbClr val="FFFF00"/>
              </a:solidFill>
            </a:rPr>
            <a:t>25 Gérminal franaka</a:t>
          </a:r>
        </a:p>
      </dgm:t>
    </dgm:pt>
    <dgm:pt modelId="{CF968B70-ED95-4C1C-B2D7-EA98CF3BBFB5}" type="parTrans" cxnId="{0897E515-B3E0-413B-9E71-243629EAE304}">
      <dgm:prSet/>
      <dgm:spPr/>
      <dgm:t>
        <a:bodyPr/>
        <a:lstStyle/>
        <a:p>
          <a:endParaRPr lang="hr-HR"/>
        </a:p>
      </dgm:t>
    </dgm:pt>
    <dgm:pt modelId="{9EADF746-C312-441A-B8B1-08B43CC34240}" type="sibTrans" cxnId="{0897E515-B3E0-413B-9E71-243629EAE304}">
      <dgm:prSet/>
      <dgm:spPr/>
      <dgm:t>
        <a:bodyPr/>
        <a:lstStyle/>
        <a:p>
          <a:endParaRPr lang="hr-HR"/>
        </a:p>
      </dgm:t>
    </dgm:pt>
    <dgm:pt modelId="{CC6DE7EE-78B8-4C25-94A7-D0CF88A984B4}">
      <dgm:prSet phldrT="[Text]"/>
      <dgm:spPr/>
      <dgm:t>
        <a:bodyPr/>
        <a:lstStyle/>
        <a:p>
          <a:r>
            <a:rPr lang="pl-PL" sz="2300" dirty="0"/>
            <a:t>1 GF = 10/31 gr zlata čistoće 0,900 = cca 0,323 gr 22 K</a:t>
          </a:r>
          <a:endParaRPr lang="hr-HR" sz="2300" dirty="0"/>
        </a:p>
      </dgm:t>
    </dgm:pt>
    <dgm:pt modelId="{228F78ED-7481-467F-9B6D-3AC429EE2238}" type="parTrans" cxnId="{609A545D-10EC-4E15-B351-C570F7287B51}">
      <dgm:prSet/>
      <dgm:spPr/>
      <dgm:t>
        <a:bodyPr/>
        <a:lstStyle/>
        <a:p>
          <a:endParaRPr lang="hr-HR"/>
        </a:p>
      </dgm:t>
    </dgm:pt>
    <dgm:pt modelId="{64E891F3-81B2-4C79-9E65-E7878E00B761}" type="sibTrans" cxnId="{609A545D-10EC-4E15-B351-C570F7287B51}">
      <dgm:prSet/>
      <dgm:spPr/>
      <dgm:t>
        <a:bodyPr/>
        <a:lstStyle/>
        <a:p>
          <a:endParaRPr lang="hr-HR"/>
        </a:p>
      </dgm:t>
    </dgm:pt>
    <dgm:pt modelId="{67135CA1-847F-4126-83F7-48E0FF28798E}">
      <dgm:prSet phldrT="[Text]" custT="1"/>
      <dgm:spPr>
        <a:solidFill>
          <a:srgbClr val="92D050"/>
        </a:solidFill>
      </dgm:spPr>
      <dgm:t>
        <a:bodyPr/>
        <a:lstStyle/>
        <a:p>
          <a:r>
            <a:rPr lang="hr-HR" sz="1600" dirty="0"/>
            <a:t>CMR-SDR Protokol 1978</a:t>
          </a:r>
        </a:p>
        <a:p>
          <a:endParaRPr lang="hr-HR" sz="1600" dirty="0"/>
        </a:p>
        <a:p>
          <a:r>
            <a:rPr lang="hr-HR" sz="1600" dirty="0">
              <a:solidFill>
                <a:srgbClr val="FFFF00"/>
              </a:solidFill>
            </a:rPr>
            <a:t>8,33 SDR</a:t>
          </a:r>
        </a:p>
      </dgm:t>
    </dgm:pt>
    <dgm:pt modelId="{30503EA5-1A4C-46B9-A482-D556342F01F8}" type="parTrans" cxnId="{3C8F6ADE-3958-4676-8D48-AA3F2CA9A473}">
      <dgm:prSet/>
      <dgm:spPr/>
      <dgm:t>
        <a:bodyPr/>
        <a:lstStyle/>
        <a:p>
          <a:endParaRPr lang="hr-HR"/>
        </a:p>
      </dgm:t>
    </dgm:pt>
    <dgm:pt modelId="{40871F08-229B-4FE8-AC2A-619652A541AE}" type="sibTrans" cxnId="{3C8F6ADE-3958-4676-8D48-AA3F2CA9A473}">
      <dgm:prSet/>
      <dgm:spPr/>
      <dgm:t>
        <a:bodyPr/>
        <a:lstStyle/>
        <a:p>
          <a:endParaRPr lang="hr-HR"/>
        </a:p>
      </dgm:t>
    </dgm:pt>
    <dgm:pt modelId="{3B9DD49B-F989-4656-9568-5B30267A0F06}">
      <dgm:prSet phldrT="[Text]"/>
      <dgm:spPr/>
      <dgm:t>
        <a:bodyPr/>
        <a:lstStyle/>
        <a:p>
          <a:r>
            <a:rPr lang="hr-HR" sz="2100" dirty="0">
              <a:hlinkClick xmlns:r="http://schemas.openxmlformats.org/officeDocument/2006/relationships" r:id="rId1"/>
            </a:rPr>
            <a:t>www.hnb.hr</a:t>
          </a:r>
          <a:r>
            <a:rPr lang="hr-HR" sz="2100" baseline="0" dirty="0"/>
            <a:t> (XDR)</a:t>
          </a:r>
          <a:endParaRPr lang="hr-HR" sz="2100" dirty="0"/>
        </a:p>
      </dgm:t>
    </dgm:pt>
    <dgm:pt modelId="{FE178CEE-55B1-4312-B64E-0220BAD90C44}" type="parTrans" cxnId="{2F56C272-8478-422E-9E18-7E21B8AED7D5}">
      <dgm:prSet/>
      <dgm:spPr/>
      <dgm:t>
        <a:bodyPr/>
        <a:lstStyle/>
        <a:p>
          <a:endParaRPr lang="hr-HR"/>
        </a:p>
      </dgm:t>
    </dgm:pt>
    <dgm:pt modelId="{63C8AD7A-D3A7-4AE1-805B-41F36B4A0980}" type="sibTrans" cxnId="{2F56C272-8478-422E-9E18-7E21B8AED7D5}">
      <dgm:prSet/>
      <dgm:spPr/>
      <dgm:t>
        <a:bodyPr/>
        <a:lstStyle/>
        <a:p>
          <a:endParaRPr lang="hr-HR"/>
        </a:p>
      </dgm:t>
    </dgm:pt>
    <dgm:pt modelId="{E42F2FF3-EEDD-4809-921B-4C2C6A3DA3CF}">
      <dgm:prSet phldrT="[Text]"/>
      <dgm:spPr/>
      <dgm:t>
        <a:bodyPr/>
        <a:lstStyle/>
        <a:p>
          <a:r>
            <a:rPr lang="hr-HR" sz="2100" dirty="0"/>
            <a:t>1 SDR = 9,11 kn</a:t>
          </a:r>
        </a:p>
      </dgm:t>
    </dgm:pt>
    <dgm:pt modelId="{E57114DE-366C-447B-B7F3-DD8ECC2D2965}" type="parTrans" cxnId="{649FC9AA-3A24-4D6C-BE2F-065BEBAF38B9}">
      <dgm:prSet/>
      <dgm:spPr/>
      <dgm:t>
        <a:bodyPr/>
        <a:lstStyle/>
        <a:p>
          <a:endParaRPr lang="hr-HR"/>
        </a:p>
      </dgm:t>
    </dgm:pt>
    <dgm:pt modelId="{5CDC5AAC-C6E9-4824-894E-266CF4631982}" type="sibTrans" cxnId="{649FC9AA-3A24-4D6C-BE2F-065BEBAF38B9}">
      <dgm:prSet/>
      <dgm:spPr/>
      <dgm:t>
        <a:bodyPr/>
        <a:lstStyle/>
        <a:p>
          <a:endParaRPr lang="hr-HR"/>
        </a:p>
      </dgm:t>
    </dgm:pt>
    <dgm:pt modelId="{EF6EED3B-5DBB-45FC-8E23-1FC00F3EDF53}">
      <dgm:prSet/>
      <dgm:spPr/>
      <dgm:t>
        <a:bodyPr/>
        <a:lstStyle/>
        <a:p>
          <a:r>
            <a:rPr lang="hr-HR" sz="2300" dirty="0"/>
            <a:t>25 GF = 0,323 x 25 = 8,075 gr 22K zlata</a:t>
          </a:r>
        </a:p>
      </dgm:t>
    </dgm:pt>
    <dgm:pt modelId="{A138C856-A378-4F1B-B406-70987DE4072A}" type="parTrans" cxnId="{65338AC7-CB65-4CE3-895B-2F3CACE77D1E}">
      <dgm:prSet/>
      <dgm:spPr/>
      <dgm:t>
        <a:bodyPr/>
        <a:lstStyle/>
        <a:p>
          <a:endParaRPr lang="hr-HR"/>
        </a:p>
      </dgm:t>
    </dgm:pt>
    <dgm:pt modelId="{6BAA8D03-A2C9-458D-AB90-5956F4B9DD6D}" type="sibTrans" cxnId="{65338AC7-CB65-4CE3-895B-2F3CACE77D1E}">
      <dgm:prSet/>
      <dgm:spPr/>
      <dgm:t>
        <a:bodyPr/>
        <a:lstStyle/>
        <a:p>
          <a:endParaRPr lang="hr-HR"/>
        </a:p>
      </dgm:t>
    </dgm:pt>
    <dgm:pt modelId="{A699924F-9360-48C6-9B46-0824CFB286AB}">
      <dgm:prSet/>
      <dgm:spPr/>
      <dgm:t>
        <a:bodyPr/>
        <a:lstStyle/>
        <a:p>
          <a:r>
            <a:rPr lang="pl-PL" sz="2300" dirty="0"/>
            <a:t>1 gr 24 K zlata = cca 36 EUR</a:t>
          </a:r>
          <a:endParaRPr lang="hr-HR" sz="2300" dirty="0"/>
        </a:p>
      </dgm:t>
    </dgm:pt>
    <dgm:pt modelId="{C8DFCB16-783C-4EFD-9AD2-5911844A5E23}" type="parTrans" cxnId="{FCBB7AA3-F315-4D62-8D6C-54DBE98B08E5}">
      <dgm:prSet/>
      <dgm:spPr/>
      <dgm:t>
        <a:bodyPr/>
        <a:lstStyle/>
        <a:p>
          <a:endParaRPr lang="hr-HR"/>
        </a:p>
      </dgm:t>
    </dgm:pt>
    <dgm:pt modelId="{C6D58D9C-1AD9-49D6-886E-A829C4E72338}" type="sibTrans" cxnId="{FCBB7AA3-F315-4D62-8D6C-54DBE98B08E5}">
      <dgm:prSet/>
      <dgm:spPr/>
      <dgm:t>
        <a:bodyPr/>
        <a:lstStyle/>
        <a:p>
          <a:endParaRPr lang="hr-HR"/>
        </a:p>
      </dgm:t>
    </dgm:pt>
    <dgm:pt modelId="{B90E9971-1951-483D-B629-EC97D2537AA7}">
      <dgm:prSet/>
      <dgm:spPr/>
      <dgm:t>
        <a:bodyPr/>
        <a:lstStyle/>
        <a:p>
          <a:r>
            <a:rPr lang="it-IT" sz="2300" dirty="0"/>
            <a:t>3</a:t>
          </a:r>
          <a:r>
            <a:rPr lang="hr-HR" sz="2300" dirty="0"/>
            <a:t>6</a:t>
          </a:r>
          <a:r>
            <a:rPr lang="it-IT" sz="2300" dirty="0"/>
            <a:t> x 8,075 = </a:t>
          </a:r>
          <a:r>
            <a:rPr lang="hr-HR" sz="2300" dirty="0"/>
            <a:t>290</a:t>
          </a:r>
          <a:r>
            <a:rPr lang="it-IT" sz="2300" dirty="0"/>
            <a:t> E</a:t>
          </a:r>
          <a:r>
            <a:rPr lang="hr-HR" sz="2300" dirty="0"/>
            <a:t>UR</a:t>
          </a:r>
        </a:p>
      </dgm:t>
    </dgm:pt>
    <dgm:pt modelId="{47EBDCA9-90FB-4D17-8AFC-D9C94B27B510}" type="parTrans" cxnId="{F1ECFBEA-6C0C-4988-A3E1-FD5EA5CA007B}">
      <dgm:prSet/>
      <dgm:spPr/>
      <dgm:t>
        <a:bodyPr/>
        <a:lstStyle/>
        <a:p>
          <a:endParaRPr lang="hr-HR"/>
        </a:p>
      </dgm:t>
    </dgm:pt>
    <dgm:pt modelId="{029049AC-2D58-44EA-B9FF-948F5E969AAF}" type="sibTrans" cxnId="{F1ECFBEA-6C0C-4988-A3E1-FD5EA5CA007B}">
      <dgm:prSet/>
      <dgm:spPr/>
      <dgm:t>
        <a:bodyPr/>
        <a:lstStyle/>
        <a:p>
          <a:endParaRPr lang="hr-HR"/>
        </a:p>
      </dgm:t>
    </dgm:pt>
    <dgm:pt modelId="{EAAF3A89-7AEA-46D6-B9D2-5AEFDDF7BFDE}">
      <dgm:prSet custT="1"/>
      <dgm:spPr/>
      <dgm:t>
        <a:bodyPr/>
        <a:lstStyle/>
        <a:p>
          <a:r>
            <a:rPr lang="hr-HR" sz="2400" b="1" dirty="0">
              <a:solidFill>
                <a:srgbClr val="FF0000"/>
              </a:solidFill>
            </a:rPr>
            <a:t>25 GF = 290 EUR = 2.180 kn/kg</a:t>
          </a:r>
          <a:endParaRPr lang="hr-HR" sz="2800" b="1" dirty="0">
            <a:solidFill>
              <a:srgbClr val="FF0000"/>
            </a:solidFill>
          </a:endParaRPr>
        </a:p>
      </dgm:t>
    </dgm:pt>
    <dgm:pt modelId="{5607638E-2784-49D9-AE2A-789224E28FCD}" type="parTrans" cxnId="{F2990013-500C-4B87-B9A5-66DDA0CFFD69}">
      <dgm:prSet/>
      <dgm:spPr/>
      <dgm:t>
        <a:bodyPr/>
        <a:lstStyle/>
        <a:p>
          <a:endParaRPr lang="hr-HR"/>
        </a:p>
      </dgm:t>
    </dgm:pt>
    <dgm:pt modelId="{96978181-2D98-461A-A4E0-A2EF15CA98E4}" type="sibTrans" cxnId="{F2990013-500C-4B87-B9A5-66DDA0CFFD69}">
      <dgm:prSet/>
      <dgm:spPr/>
      <dgm:t>
        <a:bodyPr/>
        <a:lstStyle/>
        <a:p>
          <a:endParaRPr lang="hr-HR"/>
        </a:p>
      </dgm:t>
    </dgm:pt>
    <dgm:pt modelId="{BDD0C60E-80A0-46B7-9D62-8FF1CBC8A154}">
      <dgm:prSet phldrT="[Text]"/>
      <dgm:spPr/>
      <dgm:t>
        <a:bodyPr/>
        <a:lstStyle/>
        <a:p>
          <a:r>
            <a:rPr lang="hr-HR" sz="2300" dirty="0">
              <a:solidFill>
                <a:schemeClr val="bg1"/>
              </a:solidFill>
              <a:hlinkClick xmlns:r="http://schemas.openxmlformats.org/officeDocument/2006/relationships" r:id="rId2"/>
            </a:rPr>
            <a:t>www.goldprice.org</a:t>
          </a:r>
          <a:r>
            <a:rPr lang="hr-HR" sz="2300" dirty="0">
              <a:solidFill>
                <a:schemeClr val="bg1"/>
              </a:solidFill>
            </a:rPr>
            <a:t> </a:t>
          </a:r>
          <a:r>
            <a:rPr lang="hr-HR" sz="2300" dirty="0">
              <a:solidFill>
                <a:srgbClr val="002060"/>
              </a:solidFill>
            </a:rPr>
            <a:t>etc.</a:t>
          </a:r>
        </a:p>
      </dgm:t>
    </dgm:pt>
    <dgm:pt modelId="{E97FAF14-A1A4-409E-8671-5DC988F33884}" type="parTrans" cxnId="{A418078B-A680-4EF4-A200-3CF34FA3AE48}">
      <dgm:prSet/>
      <dgm:spPr/>
      <dgm:t>
        <a:bodyPr/>
        <a:lstStyle/>
        <a:p>
          <a:endParaRPr lang="hr-HR"/>
        </a:p>
      </dgm:t>
    </dgm:pt>
    <dgm:pt modelId="{E5F70850-2B84-4C21-9865-BCCC2321235B}" type="sibTrans" cxnId="{A418078B-A680-4EF4-A200-3CF34FA3AE48}">
      <dgm:prSet/>
      <dgm:spPr/>
      <dgm:t>
        <a:bodyPr/>
        <a:lstStyle/>
        <a:p>
          <a:endParaRPr lang="hr-HR"/>
        </a:p>
      </dgm:t>
    </dgm:pt>
    <dgm:pt modelId="{8E372D1D-BFE4-49E8-A3B9-80F3CF1FEB25}">
      <dgm:prSet phldrT="[Text]"/>
      <dgm:spPr/>
      <dgm:t>
        <a:bodyPr/>
        <a:lstStyle/>
        <a:p>
          <a:r>
            <a:rPr lang="hr-HR" sz="2300" dirty="0">
              <a:solidFill>
                <a:srgbClr val="002060"/>
              </a:solidFill>
            </a:rPr>
            <a:t>Burzovna cijena 22K zlata?</a:t>
          </a:r>
        </a:p>
      </dgm:t>
    </dgm:pt>
    <dgm:pt modelId="{3BAB2992-2DEC-4BD0-9EAA-6407EE608298}" type="parTrans" cxnId="{8B67423A-6007-4A9B-BA14-AF0E5E8CB2A2}">
      <dgm:prSet/>
      <dgm:spPr/>
      <dgm:t>
        <a:bodyPr/>
        <a:lstStyle/>
        <a:p>
          <a:endParaRPr lang="hr-HR"/>
        </a:p>
      </dgm:t>
    </dgm:pt>
    <dgm:pt modelId="{E0A62DE4-5B85-45EE-93B7-E829373A8A5F}" type="sibTrans" cxnId="{8B67423A-6007-4A9B-BA14-AF0E5E8CB2A2}">
      <dgm:prSet/>
      <dgm:spPr/>
      <dgm:t>
        <a:bodyPr/>
        <a:lstStyle/>
        <a:p>
          <a:endParaRPr lang="hr-HR"/>
        </a:p>
      </dgm:t>
    </dgm:pt>
    <dgm:pt modelId="{3CD4C31D-7E0A-4B1D-947A-1978ED9CA560}">
      <dgm:prSet/>
      <dgm:spPr/>
      <dgm:t>
        <a:bodyPr/>
        <a:lstStyle/>
        <a:p>
          <a:r>
            <a:rPr lang="it-IT" sz="2100" dirty="0"/>
            <a:t>8,33 x </a:t>
          </a:r>
          <a:r>
            <a:rPr lang="hr-HR" sz="2100" dirty="0"/>
            <a:t>9,11 kn</a:t>
          </a:r>
          <a:r>
            <a:rPr lang="it-IT" sz="2100" dirty="0"/>
            <a:t> </a:t>
          </a:r>
          <a:r>
            <a:rPr lang="hr-HR" sz="2100" dirty="0"/>
            <a:t>= cca 76</a:t>
          </a:r>
          <a:r>
            <a:rPr lang="it-IT" sz="2100" dirty="0"/>
            <a:t> </a:t>
          </a:r>
          <a:r>
            <a:rPr lang="hr-HR" sz="2100" dirty="0"/>
            <a:t>kn</a:t>
          </a:r>
        </a:p>
      </dgm:t>
    </dgm:pt>
    <dgm:pt modelId="{186EDFA4-A672-4456-9E3A-81ECCC198433}" type="parTrans" cxnId="{82BEC345-3279-4C2C-8440-1E4AA93CD15B}">
      <dgm:prSet/>
      <dgm:spPr/>
      <dgm:t>
        <a:bodyPr/>
        <a:lstStyle/>
        <a:p>
          <a:endParaRPr lang="hr-HR"/>
        </a:p>
      </dgm:t>
    </dgm:pt>
    <dgm:pt modelId="{209E520A-0494-4B1B-9169-6E4268D6F84B}" type="sibTrans" cxnId="{82BEC345-3279-4C2C-8440-1E4AA93CD15B}">
      <dgm:prSet/>
      <dgm:spPr/>
      <dgm:t>
        <a:bodyPr/>
        <a:lstStyle/>
        <a:p>
          <a:endParaRPr lang="hr-HR"/>
        </a:p>
      </dgm:t>
    </dgm:pt>
    <dgm:pt modelId="{A16F8ECE-0843-4688-BD2D-8FB6C43BBB35}">
      <dgm:prSet custT="1"/>
      <dgm:spPr/>
      <dgm:t>
        <a:bodyPr/>
        <a:lstStyle/>
        <a:p>
          <a:endParaRPr lang="hr-HR" sz="2800" b="1" dirty="0">
            <a:solidFill>
              <a:srgbClr val="C00000"/>
            </a:solidFill>
          </a:endParaRPr>
        </a:p>
      </dgm:t>
    </dgm:pt>
    <dgm:pt modelId="{F12ADBE4-FBC8-4699-9656-4933FD37E0B3}" type="parTrans" cxnId="{7265F456-FDA2-46F9-A9FF-E9A37BC30D7F}">
      <dgm:prSet/>
      <dgm:spPr/>
      <dgm:t>
        <a:bodyPr/>
        <a:lstStyle/>
        <a:p>
          <a:endParaRPr lang="hr-HR"/>
        </a:p>
      </dgm:t>
    </dgm:pt>
    <dgm:pt modelId="{70B82D68-F0AD-42BA-B7C8-1F90592E69FE}" type="sibTrans" cxnId="{7265F456-FDA2-46F9-A9FF-E9A37BC30D7F}">
      <dgm:prSet/>
      <dgm:spPr/>
      <dgm:t>
        <a:bodyPr/>
        <a:lstStyle/>
        <a:p>
          <a:endParaRPr lang="hr-HR"/>
        </a:p>
      </dgm:t>
    </dgm:pt>
    <dgm:pt modelId="{105B69EE-E747-497B-9D0A-39F047B3372A}">
      <dgm:prSet custT="1"/>
      <dgm:spPr/>
      <dgm:t>
        <a:bodyPr/>
        <a:lstStyle/>
        <a:p>
          <a:r>
            <a:rPr lang="hr-HR" sz="2800" b="1" dirty="0">
              <a:solidFill>
                <a:srgbClr val="00B050"/>
              </a:solidFill>
            </a:rPr>
            <a:t>8,33 SDR = 76 kn/kg</a:t>
          </a:r>
          <a:endParaRPr lang="hr-HR" sz="2800" b="1" dirty="0">
            <a:solidFill>
              <a:srgbClr val="C00000"/>
            </a:solidFill>
          </a:endParaRPr>
        </a:p>
      </dgm:t>
    </dgm:pt>
    <dgm:pt modelId="{DCF1AF95-3520-4C0A-8E5B-676E46F27DFC}" type="parTrans" cxnId="{F5507341-981E-4A5E-A986-6C62E1AC18A7}">
      <dgm:prSet/>
      <dgm:spPr/>
      <dgm:t>
        <a:bodyPr/>
        <a:lstStyle/>
        <a:p>
          <a:endParaRPr lang="hr-HR"/>
        </a:p>
      </dgm:t>
    </dgm:pt>
    <dgm:pt modelId="{0D2D98B2-61CC-4E15-BB6E-A8D746CBF167}" type="sibTrans" cxnId="{F5507341-981E-4A5E-A986-6C62E1AC18A7}">
      <dgm:prSet/>
      <dgm:spPr/>
      <dgm:t>
        <a:bodyPr/>
        <a:lstStyle/>
        <a:p>
          <a:endParaRPr lang="hr-HR"/>
        </a:p>
      </dgm:t>
    </dgm:pt>
    <dgm:pt modelId="{5E110B5D-9165-4F5A-9855-06B6D03AEE18}">
      <dgm:prSet phldrT="[Text]"/>
      <dgm:spPr/>
      <dgm:t>
        <a:bodyPr/>
        <a:lstStyle/>
        <a:p>
          <a:endParaRPr lang="hr-HR" sz="2100" dirty="0"/>
        </a:p>
      </dgm:t>
    </dgm:pt>
    <dgm:pt modelId="{F4B4C341-2FD9-40C9-B821-E46D9531811E}" type="parTrans" cxnId="{BFE2709F-D9E3-4CA6-A55A-69BE60EC1C7F}">
      <dgm:prSet/>
      <dgm:spPr/>
      <dgm:t>
        <a:bodyPr/>
        <a:lstStyle/>
        <a:p>
          <a:endParaRPr lang="hr-HR"/>
        </a:p>
      </dgm:t>
    </dgm:pt>
    <dgm:pt modelId="{4BD11A03-A964-4945-9873-65AC1BC30FB9}" type="sibTrans" cxnId="{BFE2709F-D9E3-4CA6-A55A-69BE60EC1C7F}">
      <dgm:prSet/>
      <dgm:spPr/>
      <dgm:t>
        <a:bodyPr/>
        <a:lstStyle/>
        <a:p>
          <a:endParaRPr lang="hr-HR"/>
        </a:p>
      </dgm:t>
    </dgm:pt>
    <dgm:pt modelId="{28CB6C76-7586-4334-AAF4-D2008B647D4E}">
      <dgm:prSet custT="1"/>
      <dgm:spPr/>
      <dgm:t>
        <a:bodyPr/>
        <a:lstStyle/>
        <a:p>
          <a:r>
            <a:rPr lang="hr-HR" sz="2400" b="0" dirty="0">
              <a:solidFill>
                <a:schemeClr val="tx1"/>
              </a:solidFill>
            </a:rPr>
            <a:t>Odgovornost do 1.5.2017.</a:t>
          </a:r>
        </a:p>
      </dgm:t>
    </dgm:pt>
    <dgm:pt modelId="{C0958BE0-D207-437E-9E8C-69B3427704E7}" type="parTrans" cxnId="{E3FBA7CB-C36B-4854-940A-7A81D1D479D9}">
      <dgm:prSet/>
      <dgm:spPr/>
      <dgm:t>
        <a:bodyPr/>
        <a:lstStyle/>
        <a:p>
          <a:endParaRPr lang="hr-HR"/>
        </a:p>
      </dgm:t>
    </dgm:pt>
    <dgm:pt modelId="{555F56E8-930F-410D-8B75-4D51E802A827}" type="sibTrans" cxnId="{E3FBA7CB-C36B-4854-940A-7A81D1D479D9}">
      <dgm:prSet/>
      <dgm:spPr/>
      <dgm:t>
        <a:bodyPr/>
        <a:lstStyle/>
        <a:p>
          <a:endParaRPr lang="hr-HR"/>
        </a:p>
      </dgm:t>
    </dgm:pt>
    <dgm:pt modelId="{C1A25334-7104-48CF-ABCA-4F12658A95CB}">
      <dgm:prSet custT="1"/>
      <dgm:spPr/>
      <dgm:t>
        <a:bodyPr/>
        <a:lstStyle/>
        <a:p>
          <a:r>
            <a:rPr lang="hr-HR" sz="2400" b="0" dirty="0">
              <a:solidFill>
                <a:schemeClr val="tx1"/>
              </a:solidFill>
            </a:rPr>
            <a:t>Odgovornost nakon 1.5.2017</a:t>
          </a:r>
        </a:p>
      </dgm:t>
    </dgm:pt>
    <dgm:pt modelId="{9DC878F7-9FFA-4A90-B2A7-D258F49D64E7}" type="parTrans" cxnId="{8120F7B4-8E93-439E-A3D8-86D544528AC0}">
      <dgm:prSet/>
      <dgm:spPr/>
      <dgm:t>
        <a:bodyPr/>
        <a:lstStyle/>
        <a:p>
          <a:endParaRPr lang="hr-HR"/>
        </a:p>
      </dgm:t>
    </dgm:pt>
    <dgm:pt modelId="{06BAE357-7614-47F4-9745-914CAEBB7785}" type="sibTrans" cxnId="{8120F7B4-8E93-439E-A3D8-86D544528AC0}">
      <dgm:prSet/>
      <dgm:spPr/>
      <dgm:t>
        <a:bodyPr/>
        <a:lstStyle/>
        <a:p>
          <a:endParaRPr lang="hr-HR"/>
        </a:p>
      </dgm:t>
    </dgm:pt>
    <dgm:pt modelId="{F248FF8D-6AE5-4AEB-9F78-9FF3B949B1AA}">
      <dgm:prSet custT="1"/>
      <dgm:spPr/>
      <dgm:t>
        <a:bodyPr/>
        <a:lstStyle/>
        <a:p>
          <a:endParaRPr lang="hr-HR" sz="2800" b="1" dirty="0">
            <a:solidFill>
              <a:srgbClr val="C00000"/>
            </a:solidFill>
          </a:endParaRPr>
        </a:p>
      </dgm:t>
    </dgm:pt>
    <dgm:pt modelId="{9925C09B-22B2-43AB-8646-429A18CEA440}" type="parTrans" cxnId="{BB8B7024-5355-4778-97EF-EDAC49567B0E}">
      <dgm:prSet/>
      <dgm:spPr/>
      <dgm:t>
        <a:bodyPr/>
        <a:lstStyle/>
        <a:p>
          <a:endParaRPr lang="hr-HR"/>
        </a:p>
      </dgm:t>
    </dgm:pt>
    <dgm:pt modelId="{163C8666-0096-4F53-A07C-FB9ABBD11771}" type="sibTrans" cxnId="{BB8B7024-5355-4778-97EF-EDAC49567B0E}">
      <dgm:prSet/>
      <dgm:spPr/>
      <dgm:t>
        <a:bodyPr/>
        <a:lstStyle/>
        <a:p>
          <a:endParaRPr lang="hr-HR"/>
        </a:p>
      </dgm:t>
    </dgm:pt>
    <dgm:pt modelId="{F6689790-212C-4F7A-B758-D04A8958912E}">
      <dgm:prSet/>
      <dgm:spPr/>
      <dgm:t>
        <a:bodyPr/>
        <a:lstStyle/>
        <a:p>
          <a:r>
            <a:rPr lang="hr-HR" sz="2100" dirty="0"/>
            <a:t>8,33 x 1,2367 EUR = cca 10,3 EUR/kg</a:t>
          </a:r>
        </a:p>
      </dgm:t>
    </dgm:pt>
    <dgm:pt modelId="{26A17DA0-9371-40A4-91DE-1914CDE6DFB6}" type="parTrans" cxnId="{ACF49034-946F-434B-92E2-E51F1FD0A8F2}">
      <dgm:prSet/>
      <dgm:spPr/>
    </dgm:pt>
    <dgm:pt modelId="{CEE6675E-AF91-42C9-8676-3CAA2A8923EC}" type="sibTrans" cxnId="{ACF49034-946F-434B-92E2-E51F1FD0A8F2}">
      <dgm:prSet/>
      <dgm:spPr/>
    </dgm:pt>
    <dgm:pt modelId="{8CDD3306-0CE7-4108-95E3-1889A2A02166}" type="pres">
      <dgm:prSet presAssocID="{B7902F0F-24ED-4DC2-BDAB-4C60E0AE981E}" presName="Name0" presStyleCnt="0">
        <dgm:presLayoutVars>
          <dgm:dir/>
          <dgm:animLvl val="lvl"/>
          <dgm:resizeHandles val="exact"/>
        </dgm:presLayoutVars>
      </dgm:prSet>
      <dgm:spPr/>
    </dgm:pt>
    <dgm:pt modelId="{06EBFE78-25A9-4132-B63E-D7708F9BFCB1}" type="pres">
      <dgm:prSet presAssocID="{226F4ACB-775A-43B5-AE40-85023FBD76C1}" presName="composite" presStyleCnt="0"/>
      <dgm:spPr/>
    </dgm:pt>
    <dgm:pt modelId="{AB80F477-57D4-4D77-99A5-1A930DB359FE}" type="pres">
      <dgm:prSet presAssocID="{226F4ACB-775A-43B5-AE40-85023FBD76C1}" presName="parTx" presStyleLbl="alignNode1" presStyleIdx="0" presStyleCnt="2" custScaleY="143166" custLinFactNeighborX="242" custLinFactNeighborY="6149">
        <dgm:presLayoutVars>
          <dgm:chMax val="0"/>
          <dgm:chPref val="0"/>
          <dgm:bulletEnabled val="1"/>
        </dgm:presLayoutVars>
      </dgm:prSet>
      <dgm:spPr/>
    </dgm:pt>
    <dgm:pt modelId="{2BB33EC9-8D3B-4A6D-BB06-7692FF70FB4C}" type="pres">
      <dgm:prSet presAssocID="{226F4ACB-775A-43B5-AE40-85023FBD76C1}" presName="desTx" presStyleLbl="alignAccFollowNode1" presStyleIdx="0" presStyleCnt="2">
        <dgm:presLayoutVars>
          <dgm:bulletEnabled val="1"/>
        </dgm:presLayoutVars>
      </dgm:prSet>
      <dgm:spPr/>
    </dgm:pt>
    <dgm:pt modelId="{43019898-ABAB-4667-9CB6-8306F127190E}" type="pres">
      <dgm:prSet presAssocID="{9EADF746-C312-441A-B8B1-08B43CC34240}" presName="space" presStyleCnt="0"/>
      <dgm:spPr/>
    </dgm:pt>
    <dgm:pt modelId="{D4A3D8EC-6F42-4C4B-A702-765561543D56}" type="pres">
      <dgm:prSet presAssocID="{67135CA1-847F-4126-83F7-48E0FF28798E}" presName="composite" presStyleCnt="0"/>
      <dgm:spPr/>
    </dgm:pt>
    <dgm:pt modelId="{CC8DF77A-65F7-4BEC-91C0-B6E383FF5A8C}" type="pres">
      <dgm:prSet presAssocID="{67135CA1-847F-4126-83F7-48E0FF28798E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081CC27F-F183-4E8D-8A3A-FA18777C19AC}" type="pres">
      <dgm:prSet presAssocID="{67135CA1-847F-4126-83F7-48E0FF28798E}" presName="desTx" presStyleLbl="alignAccFollowNode1" presStyleIdx="1" presStyleCnt="2" custScaleY="105260" custLinFactNeighborX="-250" custLinFactNeighborY="2485">
        <dgm:presLayoutVars>
          <dgm:bulletEnabled val="1"/>
        </dgm:presLayoutVars>
      </dgm:prSet>
      <dgm:spPr/>
    </dgm:pt>
  </dgm:ptLst>
  <dgm:cxnLst>
    <dgm:cxn modelId="{F03BD44A-EDC1-4CE3-A773-1CE73F70B8F4}" type="presOf" srcId="{B7902F0F-24ED-4DC2-BDAB-4C60E0AE981E}" destId="{8CDD3306-0CE7-4108-95E3-1889A2A02166}" srcOrd="0" destOrd="0" presId="urn:microsoft.com/office/officeart/2005/8/layout/hList1"/>
    <dgm:cxn modelId="{8120F7B4-8E93-439E-A3D8-86D544528AC0}" srcId="{67135CA1-847F-4126-83F7-48E0FF28798E}" destId="{C1A25334-7104-48CF-ABCA-4F12658A95CB}" srcOrd="8" destOrd="0" parTransId="{9DC878F7-9FFA-4A90-B2A7-D258F49D64E7}" sibTransId="{06BAE357-7614-47F4-9745-914CAEBB7785}"/>
    <dgm:cxn modelId="{F1ECFBEA-6C0C-4988-A3E1-FD5EA5CA007B}" srcId="{226F4ACB-775A-43B5-AE40-85023FBD76C1}" destId="{B90E9971-1951-483D-B629-EC97D2537AA7}" srcOrd="5" destOrd="0" parTransId="{47EBDCA9-90FB-4D17-8AFC-D9C94B27B510}" sibTransId="{029049AC-2D58-44EA-B9FF-948F5E969AAF}"/>
    <dgm:cxn modelId="{A418078B-A680-4EF4-A200-3CF34FA3AE48}" srcId="{226F4ACB-775A-43B5-AE40-85023FBD76C1}" destId="{BDD0C60E-80A0-46B7-9D62-8FF1CBC8A154}" srcOrd="1" destOrd="0" parTransId="{E97FAF14-A1A4-409E-8671-5DC988F33884}" sibTransId="{E5F70850-2B84-4C21-9865-BCCC2321235B}"/>
    <dgm:cxn modelId="{609A545D-10EC-4E15-B351-C570F7287B51}" srcId="{226F4ACB-775A-43B5-AE40-85023FBD76C1}" destId="{CC6DE7EE-78B8-4C25-94A7-D0CF88A984B4}" srcOrd="2" destOrd="0" parTransId="{228F78ED-7481-467F-9B6D-3AC429EE2238}" sibTransId="{64E891F3-81B2-4C79-9E65-E7878E00B761}"/>
    <dgm:cxn modelId="{178D5D27-FA5B-4AF0-B289-A970261B5D02}" type="presOf" srcId="{28CB6C76-7586-4334-AAF4-D2008B647D4E}" destId="{2BB33EC9-8D3B-4A6D-BB06-7692FF70FB4C}" srcOrd="0" destOrd="7" presId="urn:microsoft.com/office/officeart/2005/8/layout/hList1"/>
    <dgm:cxn modelId="{7265F456-FDA2-46F9-A9FF-E9A37BC30D7F}" srcId="{67135CA1-847F-4126-83F7-48E0FF28798E}" destId="{A16F8ECE-0843-4688-BD2D-8FB6C43BBB35}" srcOrd="5" destOrd="0" parTransId="{F12ADBE4-FBC8-4699-9656-4933FD37E0B3}" sibTransId="{70B82D68-F0AD-42BA-B7C8-1F90592E69FE}"/>
    <dgm:cxn modelId="{BC2D7180-C7A0-4A29-87D3-572B40901FEC}" type="presOf" srcId="{226F4ACB-775A-43B5-AE40-85023FBD76C1}" destId="{AB80F477-57D4-4D77-99A5-1A930DB359FE}" srcOrd="0" destOrd="0" presId="urn:microsoft.com/office/officeart/2005/8/layout/hList1"/>
    <dgm:cxn modelId="{3C8F6ADE-3958-4676-8D48-AA3F2CA9A473}" srcId="{B7902F0F-24ED-4DC2-BDAB-4C60E0AE981E}" destId="{67135CA1-847F-4126-83F7-48E0FF28798E}" srcOrd="1" destOrd="0" parTransId="{30503EA5-1A4C-46B9-A482-D556342F01F8}" sibTransId="{40871F08-229B-4FE8-AC2A-619652A541AE}"/>
    <dgm:cxn modelId="{E98A85E6-CDF5-4AA4-A914-E7C25C360936}" type="presOf" srcId="{A16F8ECE-0843-4688-BD2D-8FB6C43BBB35}" destId="{081CC27F-F183-4E8D-8A3A-FA18777C19AC}" srcOrd="0" destOrd="5" presId="urn:microsoft.com/office/officeart/2005/8/layout/hList1"/>
    <dgm:cxn modelId="{FCBB7AA3-F315-4D62-8D6C-54DBE98B08E5}" srcId="{226F4ACB-775A-43B5-AE40-85023FBD76C1}" destId="{A699924F-9360-48C6-9B46-0824CFB286AB}" srcOrd="4" destOrd="0" parTransId="{C8DFCB16-783C-4EFD-9AD2-5911844A5E23}" sibTransId="{C6D58D9C-1AD9-49D6-886E-A829C4E72338}"/>
    <dgm:cxn modelId="{E5FE5CA2-18B7-4D29-A09C-C9D92470188C}" type="presOf" srcId="{BDD0C60E-80A0-46B7-9D62-8FF1CBC8A154}" destId="{2BB33EC9-8D3B-4A6D-BB06-7692FF70FB4C}" srcOrd="0" destOrd="1" presId="urn:microsoft.com/office/officeart/2005/8/layout/hList1"/>
    <dgm:cxn modelId="{6764C69F-6D04-4580-B37B-4F0348BA3C6A}" type="presOf" srcId="{E42F2FF3-EEDD-4809-921B-4C2C6A3DA3CF}" destId="{081CC27F-F183-4E8D-8A3A-FA18777C19AC}" srcOrd="0" destOrd="2" presId="urn:microsoft.com/office/officeart/2005/8/layout/hList1"/>
    <dgm:cxn modelId="{649FC9AA-3A24-4D6C-BE2F-065BEBAF38B9}" srcId="{67135CA1-847F-4126-83F7-48E0FF28798E}" destId="{E42F2FF3-EEDD-4809-921B-4C2C6A3DA3CF}" srcOrd="2" destOrd="0" parTransId="{E57114DE-366C-447B-B7F3-DD8ECC2D2965}" sibTransId="{5CDC5AAC-C6E9-4824-894E-266CF4631982}"/>
    <dgm:cxn modelId="{C259D67C-1E31-4E90-AF5C-540E05C2EAAA}" type="presOf" srcId="{B90E9971-1951-483D-B629-EC97D2537AA7}" destId="{2BB33EC9-8D3B-4A6D-BB06-7692FF70FB4C}" srcOrd="0" destOrd="5" presId="urn:microsoft.com/office/officeart/2005/8/layout/hList1"/>
    <dgm:cxn modelId="{681D0F3A-D50A-46D2-8B21-E8FAE398AE7F}" type="presOf" srcId="{CC6DE7EE-78B8-4C25-94A7-D0CF88A984B4}" destId="{2BB33EC9-8D3B-4A6D-BB06-7692FF70FB4C}" srcOrd="0" destOrd="2" presId="urn:microsoft.com/office/officeart/2005/8/layout/hList1"/>
    <dgm:cxn modelId="{BB8B7024-5355-4778-97EF-EDAC49567B0E}" srcId="{67135CA1-847F-4126-83F7-48E0FF28798E}" destId="{F248FF8D-6AE5-4AEB-9F78-9FF3B949B1AA}" srcOrd="7" destOrd="0" parTransId="{9925C09B-22B2-43AB-8646-429A18CEA440}" sibTransId="{163C8666-0096-4F53-A07C-FB9ABBD11771}"/>
    <dgm:cxn modelId="{4B0D7336-FC82-45EE-AC7C-FBBA780581C7}" type="presOf" srcId="{C1A25334-7104-48CF-ABCA-4F12658A95CB}" destId="{081CC27F-F183-4E8D-8A3A-FA18777C19AC}" srcOrd="0" destOrd="8" presId="urn:microsoft.com/office/officeart/2005/8/layout/hList1"/>
    <dgm:cxn modelId="{E3FBA7CB-C36B-4854-940A-7A81D1D479D9}" srcId="{226F4ACB-775A-43B5-AE40-85023FBD76C1}" destId="{28CB6C76-7586-4334-AAF4-D2008B647D4E}" srcOrd="7" destOrd="0" parTransId="{C0958BE0-D207-437E-9E8C-69B3427704E7}" sibTransId="{555F56E8-930F-410D-8B75-4D51E802A827}"/>
    <dgm:cxn modelId="{F2990013-500C-4B87-B9A5-66DDA0CFFD69}" srcId="{226F4ACB-775A-43B5-AE40-85023FBD76C1}" destId="{EAAF3A89-7AEA-46D6-B9D2-5AEFDDF7BFDE}" srcOrd="6" destOrd="0" parTransId="{5607638E-2784-49D9-AE2A-789224E28FCD}" sibTransId="{96978181-2D98-461A-A4E0-A2EF15CA98E4}"/>
    <dgm:cxn modelId="{C4F88466-331D-4333-BB61-1DFEF7B1381F}" type="presOf" srcId="{EAAF3A89-7AEA-46D6-B9D2-5AEFDDF7BFDE}" destId="{2BB33EC9-8D3B-4A6D-BB06-7692FF70FB4C}" srcOrd="0" destOrd="6" presId="urn:microsoft.com/office/officeart/2005/8/layout/hList1"/>
    <dgm:cxn modelId="{93304221-9F31-44D2-9852-7B7CE9CCF0B8}" type="presOf" srcId="{A699924F-9360-48C6-9B46-0824CFB286AB}" destId="{2BB33EC9-8D3B-4A6D-BB06-7692FF70FB4C}" srcOrd="0" destOrd="4" presId="urn:microsoft.com/office/officeart/2005/8/layout/hList1"/>
    <dgm:cxn modelId="{FD51D014-F510-419C-83A5-BE8BBF95B920}" type="presOf" srcId="{105B69EE-E747-497B-9D0A-39F047B3372A}" destId="{081CC27F-F183-4E8D-8A3A-FA18777C19AC}" srcOrd="0" destOrd="6" presId="urn:microsoft.com/office/officeart/2005/8/layout/hList1"/>
    <dgm:cxn modelId="{F54E8219-D8DE-404B-8820-7F8C7657C9EE}" type="presOf" srcId="{8E372D1D-BFE4-49E8-A3B9-80F3CF1FEB25}" destId="{2BB33EC9-8D3B-4A6D-BB06-7692FF70FB4C}" srcOrd="0" destOrd="0" presId="urn:microsoft.com/office/officeart/2005/8/layout/hList1"/>
    <dgm:cxn modelId="{F5507341-981E-4A5E-A986-6C62E1AC18A7}" srcId="{67135CA1-847F-4126-83F7-48E0FF28798E}" destId="{105B69EE-E747-497B-9D0A-39F047B3372A}" srcOrd="6" destOrd="0" parTransId="{DCF1AF95-3520-4C0A-8E5B-676E46F27DFC}" sibTransId="{0D2D98B2-61CC-4E15-BB6E-A8D746CBF167}"/>
    <dgm:cxn modelId="{8B67423A-6007-4A9B-BA14-AF0E5E8CB2A2}" srcId="{226F4ACB-775A-43B5-AE40-85023FBD76C1}" destId="{8E372D1D-BFE4-49E8-A3B9-80F3CF1FEB25}" srcOrd="0" destOrd="0" parTransId="{3BAB2992-2DEC-4BD0-9EAA-6407EE608298}" sibTransId="{E0A62DE4-5B85-45EE-93B7-E829373A8A5F}"/>
    <dgm:cxn modelId="{7E627DF6-761F-406E-8B59-97668E6EDF36}" type="presOf" srcId="{67135CA1-847F-4126-83F7-48E0FF28798E}" destId="{CC8DF77A-65F7-4BEC-91C0-B6E383FF5A8C}" srcOrd="0" destOrd="0" presId="urn:microsoft.com/office/officeart/2005/8/layout/hList1"/>
    <dgm:cxn modelId="{044644AA-ACE1-4CF2-95C5-A2A4AA887313}" type="presOf" srcId="{EF6EED3B-5DBB-45FC-8E23-1FC00F3EDF53}" destId="{2BB33EC9-8D3B-4A6D-BB06-7692FF70FB4C}" srcOrd="0" destOrd="3" presId="urn:microsoft.com/office/officeart/2005/8/layout/hList1"/>
    <dgm:cxn modelId="{6C6036FB-FEE1-4DAA-8B55-A18526C8A520}" type="presOf" srcId="{5E110B5D-9165-4F5A-9855-06B6D03AEE18}" destId="{081CC27F-F183-4E8D-8A3A-FA18777C19AC}" srcOrd="0" destOrd="1" presId="urn:microsoft.com/office/officeart/2005/8/layout/hList1"/>
    <dgm:cxn modelId="{A40037CA-C9AB-4471-911E-1CB55F2987C2}" type="presOf" srcId="{3B9DD49B-F989-4656-9568-5B30267A0F06}" destId="{081CC27F-F183-4E8D-8A3A-FA18777C19AC}" srcOrd="0" destOrd="0" presId="urn:microsoft.com/office/officeart/2005/8/layout/hList1"/>
    <dgm:cxn modelId="{2F56C272-8478-422E-9E18-7E21B8AED7D5}" srcId="{67135CA1-847F-4126-83F7-48E0FF28798E}" destId="{3B9DD49B-F989-4656-9568-5B30267A0F06}" srcOrd="0" destOrd="0" parTransId="{FE178CEE-55B1-4312-B64E-0220BAD90C44}" sibTransId="{63C8AD7A-D3A7-4AE1-805B-41F36B4A0980}"/>
    <dgm:cxn modelId="{ACF49034-946F-434B-92E2-E51F1FD0A8F2}" srcId="{67135CA1-847F-4126-83F7-48E0FF28798E}" destId="{F6689790-212C-4F7A-B758-D04A8958912E}" srcOrd="4" destOrd="0" parTransId="{26A17DA0-9371-40A4-91DE-1914CDE6DFB6}" sibTransId="{CEE6675E-AF91-42C9-8676-3CAA2A8923EC}"/>
    <dgm:cxn modelId="{81C95312-6E5C-4042-A1E6-E372F8976965}" type="presOf" srcId="{3CD4C31D-7E0A-4B1D-947A-1978ED9CA560}" destId="{081CC27F-F183-4E8D-8A3A-FA18777C19AC}" srcOrd="0" destOrd="3" presId="urn:microsoft.com/office/officeart/2005/8/layout/hList1"/>
    <dgm:cxn modelId="{BFE2709F-D9E3-4CA6-A55A-69BE60EC1C7F}" srcId="{67135CA1-847F-4126-83F7-48E0FF28798E}" destId="{5E110B5D-9165-4F5A-9855-06B6D03AEE18}" srcOrd="1" destOrd="0" parTransId="{F4B4C341-2FD9-40C9-B821-E46D9531811E}" sibTransId="{4BD11A03-A964-4945-9873-65AC1BC30FB9}"/>
    <dgm:cxn modelId="{CF47B215-5C7E-42DB-BFB2-385CE4D1FF4B}" type="presOf" srcId="{F248FF8D-6AE5-4AEB-9F78-9FF3B949B1AA}" destId="{081CC27F-F183-4E8D-8A3A-FA18777C19AC}" srcOrd="0" destOrd="7" presId="urn:microsoft.com/office/officeart/2005/8/layout/hList1"/>
    <dgm:cxn modelId="{65338AC7-CB65-4CE3-895B-2F3CACE77D1E}" srcId="{226F4ACB-775A-43B5-AE40-85023FBD76C1}" destId="{EF6EED3B-5DBB-45FC-8E23-1FC00F3EDF53}" srcOrd="3" destOrd="0" parTransId="{A138C856-A378-4F1B-B406-70987DE4072A}" sibTransId="{6BAA8D03-A2C9-458D-AB90-5956F4B9DD6D}"/>
    <dgm:cxn modelId="{47286FEA-74DE-4187-8D20-65FD8362A216}" type="presOf" srcId="{F6689790-212C-4F7A-B758-D04A8958912E}" destId="{081CC27F-F183-4E8D-8A3A-FA18777C19AC}" srcOrd="0" destOrd="4" presId="urn:microsoft.com/office/officeart/2005/8/layout/hList1"/>
    <dgm:cxn modelId="{0897E515-B3E0-413B-9E71-243629EAE304}" srcId="{B7902F0F-24ED-4DC2-BDAB-4C60E0AE981E}" destId="{226F4ACB-775A-43B5-AE40-85023FBD76C1}" srcOrd="0" destOrd="0" parTransId="{CF968B70-ED95-4C1C-B2D7-EA98CF3BBFB5}" sibTransId="{9EADF746-C312-441A-B8B1-08B43CC34240}"/>
    <dgm:cxn modelId="{82BEC345-3279-4C2C-8440-1E4AA93CD15B}" srcId="{67135CA1-847F-4126-83F7-48E0FF28798E}" destId="{3CD4C31D-7E0A-4B1D-947A-1978ED9CA560}" srcOrd="3" destOrd="0" parTransId="{186EDFA4-A672-4456-9E3A-81ECCC198433}" sibTransId="{209E520A-0494-4B1B-9169-6E4268D6F84B}"/>
    <dgm:cxn modelId="{B28371C7-A20B-470A-980E-DEEFEFB7851C}" type="presParOf" srcId="{8CDD3306-0CE7-4108-95E3-1889A2A02166}" destId="{06EBFE78-25A9-4132-B63E-D7708F9BFCB1}" srcOrd="0" destOrd="0" presId="urn:microsoft.com/office/officeart/2005/8/layout/hList1"/>
    <dgm:cxn modelId="{5416CD5D-6DFB-4E5F-8756-A3BAAADFDA58}" type="presParOf" srcId="{06EBFE78-25A9-4132-B63E-D7708F9BFCB1}" destId="{AB80F477-57D4-4D77-99A5-1A930DB359FE}" srcOrd="0" destOrd="0" presId="urn:microsoft.com/office/officeart/2005/8/layout/hList1"/>
    <dgm:cxn modelId="{BA9661A2-684E-4947-8EE4-C8C780E20CE3}" type="presParOf" srcId="{06EBFE78-25A9-4132-B63E-D7708F9BFCB1}" destId="{2BB33EC9-8D3B-4A6D-BB06-7692FF70FB4C}" srcOrd="1" destOrd="0" presId="urn:microsoft.com/office/officeart/2005/8/layout/hList1"/>
    <dgm:cxn modelId="{22D87B40-A689-46B5-A6F8-BAD89FD615BC}" type="presParOf" srcId="{8CDD3306-0CE7-4108-95E3-1889A2A02166}" destId="{43019898-ABAB-4667-9CB6-8306F127190E}" srcOrd="1" destOrd="0" presId="urn:microsoft.com/office/officeart/2005/8/layout/hList1"/>
    <dgm:cxn modelId="{5A571C66-5731-4B73-B54F-AECEFCDCD599}" type="presParOf" srcId="{8CDD3306-0CE7-4108-95E3-1889A2A02166}" destId="{D4A3D8EC-6F42-4C4B-A702-765561543D56}" srcOrd="2" destOrd="0" presId="urn:microsoft.com/office/officeart/2005/8/layout/hList1"/>
    <dgm:cxn modelId="{4945E09C-8ED8-47F7-88F3-48E4C87C2C14}" type="presParOf" srcId="{D4A3D8EC-6F42-4C4B-A702-765561543D56}" destId="{CC8DF77A-65F7-4BEC-91C0-B6E383FF5A8C}" srcOrd="0" destOrd="0" presId="urn:microsoft.com/office/officeart/2005/8/layout/hList1"/>
    <dgm:cxn modelId="{359683EF-4DAE-45AD-A6EC-8C686D687A89}" type="presParOf" srcId="{D4A3D8EC-6F42-4C4B-A702-765561543D56}" destId="{081CC27F-F183-4E8D-8A3A-FA18777C19A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F242B6-621E-4660-923F-B89476BDD842}">
      <dsp:nvSpPr>
        <dsp:cNvPr id="0" name=""/>
        <dsp:cNvSpPr/>
      </dsp:nvSpPr>
      <dsp:spPr>
        <a:xfrm>
          <a:off x="889552" y="0"/>
          <a:ext cx="10081590" cy="4969564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1028A1-F52F-49A1-8104-1979A57B54C8}">
      <dsp:nvSpPr>
        <dsp:cNvPr id="0" name=""/>
        <dsp:cNvSpPr/>
      </dsp:nvSpPr>
      <dsp:spPr>
        <a:xfrm>
          <a:off x="401920" y="1490869"/>
          <a:ext cx="3558208" cy="19878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700" kern="1200" dirty="0">
              <a:solidFill>
                <a:srgbClr val="FFFF00"/>
              </a:solidFill>
            </a:rPr>
            <a:t>1956 Međunarodna konvencija o ugovoru o prijevozu robe cestom (CMR)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300" kern="1200" dirty="0"/>
            <a:t>55 država stranaka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300" kern="1200" dirty="0"/>
            <a:t>1961 stupila na snagu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300" kern="1200" dirty="0"/>
            <a:t>1992 RH stranka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hr-HR" sz="1300" kern="1200" dirty="0"/>
        </a:p>
      </dsp:txBody>
      <dsp:txXfrm>
        <a:off x="498958" y="1587907"/>
        <a:ext cx="3364132" cy="1793749"/>
      </dsp:txXfrm>
    </dsp:sp>
    <dsp:sp modelId="{413BDED2-C4E7-4E2D-8FAE-D8B71979A8D0}">
      <dsp:nvSpPr>
        <dsp:cNvPr id="0" name=""/>
        <dsp:cNvSpPr/>
      </dsp:nvSpPr>
      <dsp:spPr>
        <a:xfrm>
          <a:off x="4151243" y="1490869"/>
          <a:ext cx="3558208" cy="19878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700" kern="1200" dirty="0">
              <a:solidFill>
                <a:srgbClr val="FFFF00"/>
              </a:solidFill>
            </a:rPr>
            <a:t>1978 SDR - CMR Protokol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300" kern="1200" dirty="0"/>
            <a:t>44 države stranke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300" kern="1200" dirty="0"/>
            <a:t>1980 stupio na snagu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300" kern="1200" dirty="0"/>
            <a:t>2017 RH stranka</a:t>
          </a:r>
        </a:p>
      </dsp:txBody>
      <dsp:txXfrm>
        <a:off x="4248281" y="1587907"/>
        <a:ext cx="3364132" cy="1793749"/>
      </dsp:txXfrm>
    </dsp:sp>
    <dsp:sp modelId="{A6B61329-E595-4985-B0B4-0DC63F414212}">
      <dsp:nvSpPr>
        <dsp:cNvPr id="0" name=""/>
        <dsp:cNvSpPr/>
      </dsp:nvSpPr>
      <dsp:spPr>
        <a:xfrm>
          <a:off x="7900566" y="1490869"/>
          <a:ext cx="3558208" cy="19878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700" kern="1200" dirty="0">
              <a:solidFill>
                <a:srgbClr val="FFFF00"/>
              </a:solidFill>
            </a:rPr>
            <a:t>2008 E-CMR Protokol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300" kern="1200" dirty="0"/>
            <a:t>11 država stranaka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300" kern="1200" dirty="0"/>
            <a:t>2011 stupio na snagu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300" kern="1200" dirty="0"/>
            <a:t>RH NIJE RATIFICIRALA</a:t>
          </a:r>
        </a:p>
      </dsp:txBody>
      <dsp:txXfrm>
        <a:off x="7997604" y="1587907"/>
        <a:ext cx="3364132" cy="17937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00F396-9513-444D-B1E9-1B383E8D8E57}">
      <dsp:nvSpPr>
        <dsp:cNvPr id="0" name=""/>
        <dsp:cNvSpPr/>
      </dsp:nvSpPr>
      <dsp:spPr>
        <a:xfrm>
          <a:off x="2035957" y="0"/>
          <a:ext cx="6879599" cy="4790941"/>
        </a:xfrm>
        <a:prstGeom prst="ellipse">
          <a:avLst/>
        </a:prstGeom>
        <a:solidFill>
          <a:schemeClr val="accent2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24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Fakturirana vrijednost robe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ODGOVORNOST PO CMR 1956</a:t>
          </a:r>
        </a:p>
      </dsp:txBody>
      <dsp:txXfrm>
        <a:off x="3669862" y="359320"/>
        <a:ext cx="3611789" cy="814459"/>
      </dsp:txXfrm>
    </dsp:sp>
    <dsp:sp modelId="{6B3941A2-AD9B-44EF-9993-119A27838C0E}">
      <dsp:nvSpPr>
        <dsp:cNvPr id="0" name=""/>
        <dsp:cNvSpPr/>
      </dsp:nvSpPr>
      <dsp:spPr>
        <a:xfrm>
          <a:off x="3171506" y="2085580"/>
          <a:ext cx="4608501" cy="2705360"/>
        </a:xfrm>
        <a:prstGeom prst="ellipse">
          <a:avLst/>
        </a:prstGeom>
        <a:solidFill>
          <a:srgbClr val="66FF33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b="1" kern="1200" dirty="0">
              <a:solidFill>
                <a:srgbClr val="002060"/>
              </a:solidFill>
            </a:rPr>
            <a:t>Očekivana odgovornost prijevoznika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b="1" kern="1200" dirty="0">
              <a:solidFill>
                <a:srgbClr val="002060"/>
              </a:solidFill>
            </a:rPr>
            <a:t>25-30 % iznosa nastale štete u poduzetničkom prosjeku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b="1" kern="1200" dirty="0">
              <a:solidFill>
                <a:srgbClr val="002060"/>
              </a:solidFill>
            </a:rPr>
            <a:t>KLASIČNO PRAVO PRIJEVOZNIKA PRIZNATO U SVIM GRANAMA PRIJEVOZA!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b="1" kern="1200" dirty="0">
              <a:solidFill>
                <a:srgbClr val="002060"/>
              </a:solidFill>
            </a:rPr>
            <a:t>Ekonomska isplativnost prijevoza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b="1" kern="1200" dirty="0">
              <a:solidFill>
                <a:srgbClr val="002060"/>
              </a:solidFill>
            </a:rPr>
            <a:t>Vozarina v. Vrijednost robe</a:t>
          </a:r>
        </a:p>
      </dsp:txBody>
      <dsp:txXfrm>
        <a:off x="3846405" y="2761920"/>
        <a:ext cx="3258702" cy="13526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0E0FAA-E1D7-4F1F-8BC9-2E6E09553EC0}">
      <dsp:nvSpPr>
        <dsp:cNvPr id="0" name=""/>
        <dsp:cNvSpPr/>
      </dsp:nvSpPr>
      <dsp:spPr>
        <a:xfrm>
          <a:off x="0" y="0"/>
          <a:ext cx="4195762" cy="419576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A4E816-1EFF-442F-8E42-0B71D64CDECE}">
      <dsp:nvSpPr>
        <dsp:cNvPr id="0" name=""/>
        <dsp:cNvSpPr/>
      </dsp:nvSpPr>
      <dsp:spPr>
        <a:xfrm>
          <a:off x="2097881" y="0"/>
          <a:ext cx="8742397" cy="419576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kern="1200" dirty="0"/>
            <a:t>Pravna stečevina EU</a:t>
          </a:r>
        </a:p>
      </dsp:txBody>
      <dsp:txXfrm>
        <a:off x="2097881" y="0"/>
        <a:ext cx="4371198" cy="1258731"/>
      </dsp:txXfrm>
    </dsp:sp>
    <dsp:sp modelId="{C1B0331F-0BDB-4061-838E-FC1D440F6A21}">
      <dsp:nvSpPr>
        <dsp:cNvPr id="0" name=""/>
        <dsp:cNvSpPr/>
      </dsp:nvSpPr>
      <dsp:spPr>
        <a:xfrm>
          <a:off x="734259" y="1258731"/>
          <a:ext cx="2727242" cy="272724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DDF494-D279-4E8A-A285-3485EC3DE9C8}">
      <dsp:nvSpPr>
        <dsp:cNvPr id="0" name=""/>
        <dsp:cNvSpPr/>
      </dsp:nvSpPr>
      <dsp:spPr>
        <a:xfrm>
          <a:off x="2097881" y="1258731"/>
          <a:ext cx="8742397" cy="272724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kern="1200" dirty="0"/>
            <a:t>Međunarodne konvencije/protokoli</a:t>
          </a:r>
        </a:p>
      </dsp:txBody>
      <dsp:txXfrm>
        <a:off x="2097881" y="1258731"/>
        <a:ext cx="4371198" cy="1258727"/>
      </dsp:txXfrm>
    </dsp:sp>
    <dsp:sp modelId="{3619DB5B-5EBE-44A2-A106-D75947C1D75B}">
      <dsp:nvSpPr>
        <dsp:cNvPr id="0" name=""/>
        <dsp:cNvSpPr/>
      </dsp:nvSpPr>
      <dsp:spPr>
        <a:xfrm>
          <a:off x="1468517" y="2517458"/>
          <a:ext cx="1258727" cy="125872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7D1DE6-D117-4025-BCBF-7C8A78CFE256}">
      <dsp:nvSpPr>
        <dsp:cNvPr id="0" name=""/>
        <dsp:cNvSpPr/>
      </dsp:nvSpPr>
      <dsp:spPr>
        <a:xfrm>
          <a:off x="2097881" y="2517458"/>
          <a:ext cx="8742397" cy="125872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kern="1200" dirty="0"/>
            <a:t>Zakoni</a:t>
          </a:r>
        </a:p>
      </dsp:txBody>
      <dsp:txXfrm>
        <a:off x="2097881" y="2517458"/>
        <a:ext cx="4371198" cy="1258727"/>
      </dsp:txXfrm>
    </dsp:sp>
    <dsp:sp modelId="{D5620721-7C4A-4827-98A5-3D0CD575986D}">
      <dsp:nvSpPr>
        <dsp:cNvPr id="0" name=""/>
        <dsp:cNvSpPr/>
      </dsp:nvSpPr>
      <dsp:spPr>
        <a:xfrm>
          <a:off x="6469079" y="0"/>
          <a:ext cx="4371198" cy="1258731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900" kern="1200" dirty="0"/>
            <a:t>Nije preuzeta nadležnost EU</a:t>
          </a:r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900" kern="1200" dirty="0">
              <a:solidFill>
                <a:srgbClr val="FF0000"/>
              </a:solidFill>
            </a:rPr>
            <a:t>Nema pravne stečevine o ugovorima o prijevozu</a:t>
          </a:r>
        </a:p>
      </dsp:txBody>
      <dsp:txXfrm>
        <a:off x="6469079" y="0"/>
        <a:ext cx="4371198" cy="1258731"/>
      </dsp:txXfrm>
    </dsp:sp>
    <dsp:sp modelId="{44AE0F5F-F786-4421-A869-DD96B50F0F61}">
      <dsp:nvSpPr>
        <dsp:cNvPr id="0" name=""/>
        <dsp:cNvSpPr/>
      </dsp:nvSpPr>
      <dsp:spPr>
        <a:xfrm>
          <a:off x="6469079" y="1258731"/>
          <a:ext cx="4371198" cy="1258727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900" kern="1200" dirty="0">
              <a:solidFill>
                <a:srgbClr val="FF0000"/>
              </a:solidFill>
            </a:rPr>
            <a:t>Konvencija o ugovoru o međunarodnom prijevozu robe cestom (CMR ‘56)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900" kern="1200" dirty="0"/>
            <a:t>CMR-SDR Protokol ‘78</a:t>
          </a:r>
        </a:p>
      </dsp:txBody>
      <dsp:txXfrm>
        <a:off x="6469079" y="1258731"/>
        <a:ext cx="4371198" cy="1258727"/>
      </dsp:txXfrm>
    </dsp:sp>
    <dsp:sp modelId="{7E3283BE-CCEF-463C-B68C-1C79289512F6}">
      <dsp:nvSpPr>
        <dsp:cNvPr id="0" name=""/>
        <dsp:cNvSpPr/>
      </dsp:nvSpPr>
      <dsp:spPr>
        <a:xfrm>
          <a:off x="6469079" y="2517458"/>
          <a:ext cx="4371198" cy="1258727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900" kern="1200" dirty="0">
              <a:solidFill>
                <a:srgbClr val="FF0000"/>
              </a:solidFill>
            </a:rPr>
            <a:t>Nadležnost država članica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900" kern="1200" dirty="0"/>
            <a:t>Zakon o obveznim odnosima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900" kern="1200" dirty="0">
              <a:solidFill>
                <a:srgbClr val="FF0000"/>
              </a:solidFill>
            </a:rPr>
            <a:t>UKINUT LEX SPECIALIS 2002 g!</a:t>
          </a:r>
        </a:p>
      </dsp:txBody>
      <dsp:txXfrm>
        <a:off x="6469079" y="2517458"/>
        <a:ext cx="4371198" cy="125872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80F477-57D4-4D77-99A5-1A930DB359FE}">
      <dsp:nvSpPr>
        <dsp:cNvPr id="0" name=""/>
        <dsp:cNvSpPr/>
      </dsp:nvSpPr>
      <dsp:spPr>
        <a:xfrm>
          <a:off x="12886" y="78913"/>
          <a:ext cx="5301951" cy="1576016"/>
        </a:xfrm>
        <a:prstGeom prst="rect">
          <a:avLst/>
        </a:prstGeom>
        <a:solidFill>
          <a:srgbClr val="FF0000"/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CMR 1956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ČL. 23. ST. 2 CMR (originalni)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>
              <a:solidFill>
                <a:srgbClr val="FFFF00"/>
              </a:solidFill>
            </a:rPr>
            <a:t>25 Gérminal franaka</a:t>
          </a:r>
        </a:p>
      </dsp:txBody>
      <dsp:txXfrm>
        <a:off x="12886" y="78913"/>
        <a:ext cx="5301951" cy="1576016"/>
      </dsp:txXfrm>
    </dsp:sp>
    <dsp:sp modelId="{2BB33EC9-8D3B-4A6D-BB06-7692FF70FB4C}">
      <dsp:nvSpPr>
        <dsp:cNvPr id="0" name=""/>
        <dsp:cNvSpPr/>
      </dsp:nvSpPr>
      <dsp:spPr>
        <a:xfrm>
          <a:off x="55" y="1349647"/>
          <a:ext cx="5301951" cy="413411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300" kern="1200" dirty="0">
              <a:solidFill>
                <a:srgbClr val="002060"/>
              </a:solidFill>
            </a:rPr>
            <a:t>Burzovna cijena 22K zlata?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300" kern="1200" dirty="0">
              <a:solidFill>
                <a:schemeClr val="bg1"/>
              </a:solidFill>
              <a:hlinkClick xmlns:r="http://schemas.openxmlformats.org/officeDocument/2006/relationships" r:id="rId1"/>
            </a:rPr>
            <a:t>www.goldprice.org</a:t>
          </a:r>
          <a:r>
            <a:rPr lang="hr-HR" sz="2300" kern="1200" dirty="0">
              <a:solidFill>
                <a:schemeClr val="bg1"/>
              </a:solidFill>
            </a:rPr>
            <a:t> </a:t>
          </a:r>
          <a:r>
            <a:rPr lang="hr-HR" sz="2300" kern="1200" dirty="0">
              <a:solidFill>
                <a:srgbClr val="002060"/>
              </a:solidFill>
            </a:rPr>
            <a:t>etc.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300" kern="1200" dirty="0"/>
            <a:t>1 GF = 10/31 gr zlata čistoće 0,900 = cca 0,323 gr 22 K</a:t>
          </a:r>
          <a:endParaRPr lang="hr-HR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300" kern="1200" dirty="0"/>
            <a:t>25 GF = 0,323 x 25 = 8,075 gr 22K zlata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300" kern="1200" dirty="0"/>
            <a:t>1 gr 24 K zlata = cca 36 EUR</a:t>
          </a:r>
          <a:endParaRPr lang="hr-HR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300" kern="1200" dirty="0"/>
            <a:t>3</a:t>
          </a:r>
          <a:r>
            <a:rPr lang="hr-HR" sz="2300" kern="1200" dirty="0"/>
            <a:t>6</a:t>
          </a:r>
          <a:r>
            <a:rPr lang="it-IT" sz="2300" kern="1200" dirty="0"/>
            <a:t> x 8,075 = </a:t>
          </a:r>
          <a:r>
            <a:rPr lang="hr-HR" sz="2300" kern="1200" dirty="0"/>
            <a:t>290</a:t>
          </a:r>
          <a:r>
            <a:rPr lang="it-IT" sz="2300" kern="1200" dirty="0"/>
            <a:t> E</a:t>
          </a:r>
          <a:r>
            <a:rPr lang="hr-HR" sz="2300" kern="1200" dirty="0"/>
            <a:t>UR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400" b="1" kern="1200" dirty="0">
              <a:solidFill>
                <a:srgbClr val="FF0000"/>
              </a:solidFill>
            </a:rPr>
            <a:t>25 GF = 290 EUR = 2.180 kn/kg</a:t>
          </a:r>
          <a:endParaRPr lang="hr-HR" sz="2800" b="1" kern="1200" dirty="0">
            <a:solidFill>
              <a:srgbClr val="FF0000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400" b="0" kern="1200" dirty="0">
              <a:solidFill>
                <a:schemeClr val="tx1"/>
              </a:solidFill>
            </a:rPr>
            <a:t>Odgovornost do 1.5.2017.</a:t>
          </a:r>
        </a:p>
      </dsp:txBody>
      <dsp:txXfrm>
        <a:off x="55" y="1349647"/>
        <a:ext cx="5301951" cy="4134115"/>
      </dsp:txXfrm>
    </dsp:sp>
    <dsp:sp modelId="{CC8DF77A-65F7-4BEC-91C0-B6E383FF5A8C}">
      <dsp:nvSpPr>
        <dsp:cNvPr id="0" name=""/>
        <dsp:cNvSpPr/>
      </dsp:nvSpPr>
      <dsp:spPr>
        <a:xfrm>
          <a:off x="6044280" y="75655"/>
          <a:ext cx="5301951" cy="1100831"/>
        </a:xfrm>
        <a:prstGeom prst="rect">
          <a:avLst/>
        </a:prstGeom>
        <a:solidFill>
          <a:srgbClr val="92D050"/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/>
            <a:t>CMR-SDR Protokol 1978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>
              <a:solidFill>
                <a:srgbClr val="FFFF00"/>
              </a:solidFill>
            </a:rPr>
            <a:t>8,33 SDR</a:t>
          </a:r>
        </a:p>
      </dsp:txBody>
      <dsp:txXfrm>
        <a:off x="6044280" y="75655"/>
        <a:ext cx="5301951" cy="1100831"/>
      </dsp:txXfrm>
    </dsp:sp>
    <dsp:sp modelId="{081CC27F-F183-4E8D-8A3A-FA18777C19AC}">
      <dsp:nvSpPr>
        <dsp:cNvPr id="0" name=""/>
        <dsp:cNvSpPr/>
      </dsp:nvSpPr>
      <dsp:spPr>
        <a:xfrm>
          <a:off x="6031025" y="1143416"/>
          <a:ext cx="5301951" cy="435156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100" kern="1200" dirty="0">
              <a:hlinkClick xmlns:r="http://schemas.openxmlformats.org/officeDocument/2006/relationships" r:id="rId2"/>
            </a:rPr>
            <a:t>www.hnb.hr</a:t>
          </a:r>
          <a:r>
            <a:rPr lang="hr-HR" sz="2100" kern="1200" baseline="0" dirty="0"/>
            <a:t> (XDR)</a:t>
          </a:r>
          <a:endParaRPr lang="hr-HR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hr-HR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100" kern="1200" dirty="0"/>
            <a:t>1 SDR = 9,11 kn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100" kern="1200" dirty="0"/>
            <a:t>8,33 x </a:t>
          </a:r>
          <a:r>
            <a:rPr lang="hr-HR" sz="2100" kern="1200" dirty="0"/>
            <a:t>9,11 kn</a:t>
          </a:r>
          <a:r>
            <a:rPr lang="it-IT" sz="2100" kern="1200" dirty="0"/>
            <a:t> </a:t>
          </a:r>
          <a:r>
            <a:rPr lang="hr-HR" sz="2100" kern="1200" dirty="0"/>
            <a:t>= cca 76</a:t>
          </a:r>
          <a:r>
            <a:rPr lang="it-IT" sz="2100" kern="1200" dirty="0"/>
            <a:t> </a:t>
          </a:r>
          <a:r>
            <a:rPr lang="hr-HR" sz="2100" kern="1200" dirty="0"/>
            <a:t>kn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100" kern="1200" dirty="0"/>
            <a:t>8,33 x 1,2367 EUR = cca 10,3 EUR/kg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hr-HR" sz="2800" b="1" kern="1200" dirty="0">
            <a:solidFill>
              <a:srgbClr val="C00000"/>
            </a:solidFill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800" b="1" kern="1200" dirty="0">
              <a:solidFill>
                <a:srgbClr val="00B050"/>
              </a:solidFill>
            </a:rPr>
            <a:t>8,33 SDR = 76 kn/kg</a:t>
          </a:r>
          <a:endParaRPr lang="hr-HR" sz="2800" b="1" kern="1200" dirty="0">
            <a:solidFill>
              <a:srgbClr val="C00000"/>
            </a:solidFill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hr-HR" sz="2800" b="1" kern="1200" dirty="0">
            <a:solidFill>
              <a:srgbClr val="C00000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400" b="0" kern="1200" dirty="0">
              <a:solidFill>
                <a:schemeClr val="tx1"/>
              </a:solidFill>
            </a:rPr>
            <a:t>Odgovornost nakon 1.5.2017</a:t>
          </a:r>
        </a:p>
      </dsp:txBody>
      <dsp:txXfrm>
        <a:off x="6031025" y="1143416"/>
        <a:ext cx="5301951" cy="43515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084243-49C1-4F40-8669-A2F7327E3E6D}" type="datetimeFigureOut">
              <a:rPr lang="hr-HR" smtClean="0"/>
              <a:t>12.6.2017.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D88D7A-5343-4268-902B-4084BCBA9FF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62857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D88D7A-5343-4268-902B-4084BCBA9FFD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324896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7B826-67C4-4FB6-9738-4E410FA1C077}" type="slidenum">
              <a:rPr lang="hr-HR" smtClean="0"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2818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6E5E2-792F-4064-9E04-6671FFFB03EC}" type="datetimeFigureOut">
              <a:rPr lang="hr-HR" smtClean="0"/>
              <a:t>12.6.2017.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D29FA-9E9A-4C4F-AC72-803058DAA1CC}" type="slidenum">
              <a:rPr lang="hr-HR" smtClean="0"/>
              <a:t>‹#›</a:t>
            </a:fld>
            <a:endParaRPr lang="hr-HR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1154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6E5E2-792F-4064-9E04-6671FFFB03EC}" type="datetimeFigureOut">
              <a:rPr lang="hr-HR" smtClean="0"/>
              <a:t>12.6.2017.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D29FA-9E9A-4C4F-AC72-803058DAA1C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46449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6E5E2-792F-4064-9E04-6671FFFB03EC}" type="datetimeFigureOut">
              <a:rPr lang="hr-HR" smtClean="0"/>
              <a:t>12.6.2017.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D29FA-9E9A-4C4F-AC72-803058DAA1C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595118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6E5E2-792F-4064-9E04-6671FFFB03EC}" type="datetimeFigureOut">
              <a:rPr lang="hr-HR" smtClean="0"/>
              <a:t>12.6.2017.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D29FA-9E9A-4C4F-AC72-803058DAA1CC}" type="slidenum">
              <a:rPr lang="hr-HR" smtClean="0"/>
              <a:t>‹#›</a:t>
            </a:fld>
            <a:endParaRPr lang="hr-HR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478101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6E5E2-792F-4064-9E04-6671FFFB03EC}" type="datetimeFigureOut">
              <a:rPr lang="hr-HR" smtClean="0"/>
              <a:t>12.6.2017.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D29FA-9E9A-4C4F-AC72-803058DAA1C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636438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6E5E2-792F-4064-9E04-6671FFFB03EC}" type="datetimeFigureOut">
              <a:rPr lang="hr-HR" smtClean="0"/>
              <a:t>12.6.2017.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D29FA-9E9A-4C4F-AC72-803058DAA1CC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103026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6E5E2-792F-4064-9E04-6671FFFB03EC}" type="datetimeFigureOut">
              <a:rPr lang="hr-HR" smtClean="0"/>
              <a:t>12.6.2017.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D29FA-9E9A-4C4F-AC72-803058DAA1C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071198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6E5E2-792F-4064-9E04-6671FFFB03EC}" type="datetimeFigureOut">
              <a:rPr lang="hr-HR" smtClean="0"/>
              <a:t>12.6.2017.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D29FA-9E9A-4C4F-AC72-803058DAA1C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9135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6E5E2-792F-4064-9E04-6671FFFB03EC}" type="datetimeFigureOut">
              <a:rPr lang="hr-HR" smtClean="0"/>
              <a:t>12.6.2017.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D29FA-9E9A-4C4F-AC72-803058DAA1C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20445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6E5E2-792F-4064-9E04-6671FFFB03EC}" type="datetimeFigureOut">
              <a:rPr lang="hr-HR" smtClean="0"/>
              <a:t>12.6.2017.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D29FA-9E9A-4C4F-AC72-803058DAA1C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65990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6E5E2-792F-4064-9E04-6671FFFB03EC}" type="datetimeFigureOut">
              <a:rPr lang="hr-HR" smtClean="0"/>
              <a:t>12.6.2017.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D29FA-9E9A-4C4F-AC72-803058DAA1C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08355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6E5E2-792F-4064-9E04-6671FFFB03EC}" type="datetimeFigureOut">
              <a:rPr lang="hr-HR" smtClean="0"/>
              <a:t>12.6.2017.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D29FA-9E9A-4C4F-AC72-803058DAA1C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20031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6E5E2-792F-4064-9E04-6671FFFB03EC}" type="datetimeFigureOut">
              <a:rPr lang="hr-HR" smtClean="0"/>
              <a:t>12.6.2017.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D29FA-9E9A-4C4F-AC72-803058DAA1C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96489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6E5E2-792F-4064-9E04-6671FFFB03EC}" type="datetimeFigureOut">
              <a:rPr lang="hr-HR" smtClean="0"/>
              <a:t>12.6.2017.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D29FA-9E9A-4C4F-AC72-803058DAA1C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70549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6E5E2-792F-4064-9E04-6671FFFB03EC}" type="datetimeFigureOut">
              <a:rPr lang="hr-HR" smtClean="0"/>
              <a:t>12.6.2017.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D29FA-9E9A-4C4F-AC72-803058DAA1C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63315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6E5E2-792F-4064-9E04-6671FFFB03EC}" type="datetimeFigureOut">
              <a:rPr lang="hr-HR" smtClean="0"/>
              <a:t>12.6.2017.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D29FA-9E9A-4C4F-AC72-803058DAA1C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14271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6E5E2-792F-4064-9E04-6671FFFB03EC}" type="datetimeFigureOut">
              <a:rPr lang="hr-HR" smtClean="0"/>
              <a:t>12.6.2017.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D29FA-9E9A-4C4F-AC72-803058DAA1C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35576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C56E5E2-792F-4064-9E04-6671FFFB03EC}" type="datetimeFigureOut">
              <a:rPr lang="hr-HR" smtClean="0"/>
              <a:t>12.6.2017.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D1D29FA-9E9A-4C4F-AC72-803058DAA1C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112011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nb.hr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253" y="0"/>
            <a:ext cx="6061656" cy="28837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300" y="2244142"/>
            <a:ext cx="8001000" cy="2971801"/>
          </a:xfrm>
        </p:spPr>
        <p:txBody>
          <a:bodyPr>
            <a:normAutofit/>
          </a:bodyPr>
          <a:lstStyle/>
          <a:p>
            <a:r>
              <a:rPr lang="hr-HR" sz="2800" dirty="0"/>
              <a:t>STUPANJE NA SNAGU CMR-SDR PROTOKOLA 1978 ZA HRVATSKU: </a:t>
            </a:r>
            <a:br>
              <a:rPr lang="hr-HR" sz="2800" dirty="0"/>
            </a:br>
            <a:br>
              <a:rPr lang="hr-HR" sz="2800" dirty="0"/>
            </a:br>
            <a:r>
              <a:rPr lang="hr-HR" sz="2800" dirty="0">
                <a:solidFill>
                  <a:srgbClr val="FFFF00"/>
                </a:solidFill>
              </a:rPr>
              <a:t>NOVI OKVIR ODGOVORNOSTI CESTOVNOG PRIJEVOZNIKA ZA ROBU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85903" y="5492364"/>
            <a:ext cx="6400800" cy="1178894"/>
          </a:xfrm>
        </p:spPr>
        <p:txBody>
          <a:bodyPr/>
          <a:lstStyle/>
          <a:p>
            <a:r>
              <a:rPr lang="hr-HR" i="1" dirty="0">
                <a:solidFill>
                  <a:schemeClr val="tx1"/>
                </a:solidFill>
              </a:rPr>
              <a:t>Prof. dr. sc. Nikoleta Radionov</a:t>
            </a:r>
          </a:p>
          <a:p>
            <a:r>
              <a:rPr lang="hr-HR" i="1" dirty="0">
                <a:solidFill>
                  <a:schemeClr val="tx1"/>
                </a:solidFill>
              </a:rPr>
              <a:t>Pravni fakultet Sveučilišta u Zagrebu</a:t>
            </a:r>
          </a:p>
        </p:txBody>
      </p:sp>
    </p:spTree>
    <p:extLst>
      <p:ext uri="{BB962C8B-B14F-4D97-AF65-F5344CB8AC3E}">
        <p14:creationId xmlns:p14="http://schemas.microsoft.com/office/powerpoint/2010/main" val="20882890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798" y="267188"/>
            <a:ext cx="10724254" cy="1400530"/>
          </a:xfrm>
        </p:spPr>
        <p:txBody>
          <a:bodyPr/>
          <a:lstStyle/>
          <a:p>
            <a:r>
              <a:rPr lang="hr-HR" dirty="0"/>
              <a:t>Ugovor o prijevozu robe cestom: </a:t>
            </a:r>
            <a:br>
              <a:rPr lang="hr-HR" dirty="0"/>
            </a:br>
            <a:r>
              <a:rPr lang="hr-HR" dirty="0"/>
              <a:t>PRAVNI IZVORI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2815519"/>
              </p:ext>
            </p:extLst>
          </p:nvPr>
        </p:nvGraphicFramePr>
        <p:xfrm>
          <a:off x="1020418" y="2052638"/>
          <a:ext cx="10840278" cy="4195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 rot="16200000">
            <a:off x="1275568" y="3947546"/>
            <a:ext cx="25046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FFC000"/>
                </a:solidFill>
              </a:rPr>
              <a:t>NACIONALNO PRAVO</a:t>
            </a:r>
            <a:endParaRPr lang="hr-HR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8164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461" y="207091"/>
            <a:ext cx="10962199" cy="795222"/>
          </a:xfrm>
        </p:spPr>
        <p:txBody>
          <a:bodyPr>
            <a:normAutofit/>
          </a:bodyPr>
          <a:lstStyle/>
          <a:p>
            <a:r>
              <a:rPr lang="hr-HR" dirty="0"/>
              <a:t>IZRAČUN OGRANIČENJA ODGOVORNOSTI (HR)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6095411"/>
              </p:ext>
            </p:extLst>
          </p:nvPr>
        </p:nvGraphicFramePr>
        <p:xfrm>
          <a:off x="399244" y="1210614"/>
          <a:ext cx="11346287" cy="54949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018190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3893" y="297454"/>
            <a:ext cx="10788151" cy="1170737"/>
          </a:xfrm>
        </p:spPr>
        <p:txBody>
          <a:bodyPr>
            <a:normAutofit fontScale="90000"/>
          </a:bodyPr>
          <a:lstStyle/>
          <a:p>
            <a:pPr algn="ctr"/>
            <a:r>
              <a:rPr lang="hr-HR" sz="2800" dirty="0"/>
              <a:t>Komparativni prikaz odgovornosti prijevoznika</a:t>
            </a:r>
            <a:br>
              <a:rPr lang="hr-HR" sz="2800" dirty="0"/>
            </a:br>
            <a:br>
              <a:rPr lang="hr-HR" sz="2800" dirty="0"/>
            </a:br>
            <a:r>
              <a:rPr lang="hr-HR" sz="3600" dirty="0">
                <a:solidFill>
                  <a:srgbClr val="FFFF00"/>
                </a:solidFill>
              </a:rPr>
              <a:t>Međunarodni prijevoz</a:t>
            </a:r>
            <a:endParaRPr lang="en-US" sz="2800" dirty="0">
              <a:solidFill>
                <a:srgbClr val="FFFF00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8387768"/>
              </p:ext>
            </p:extLst>
          </p:nvPr>
        </p:nvGraphicFramePr>
        <p:xfrm>
          <a:off x="187288" y="1707614"/>
          <a:ext cx="11429456" cy="43606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44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0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11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98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836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0024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2298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MORE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UNUTARNJI</a:t>
                      </a:r>
                    </a:p>
                    <a:p>
                      <a:r>
                        <a:rPr lang="hr-HR" dirty="0"/>
                        <a:t>PLOVNI</a:t>
                      </a:r>
                      <a:r>
                        <a:rPr lang="hr-HR" baseline="0" dirty="0"/>
                        <a:t> </a:t>
                      </a:r>
                    </a:p>
                    <a:p>
                      <a:r>
                        <a:rPr lang="hr-HR" baseline="0" dirty="0"/>
                        <a:t>PUTOVI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CESTA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ŽELJEZNICA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ZRAK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2468">
                <a:tc>
                  <a:txBody>
                    <a:bodyPr/>
                    <a:lstStyle/>
                    <a:p>
                      <a:r>
                        <a:rPr lang="hr-HR" dirty="0"/>
                        <a:t>IZVOR</a:t>
                      </a:r>
                    </a:p>
                    <a:p>
                      <a:r>
                        <a:rPr lang="hr-HR" dirty="0"/>
                        <a:t>PRAVA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1968 HAŠKO-VISBIJSKA</a:t>
                      </a:r>
                      <a:r>
                        <a:rPr lang="hr-HR" baseline="0" dirty="0"/>
                        <a:t> PRAVILA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2001 CMNI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1956 CMR</a:t>
                      </a:r>
                    </a:p>
                    <a:p>
                      <a:r>
                        <a:rPr lang="hr-HR" dirty="0"/>
                        <a:t>1978 CMR-SDR Protokol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1999 COTIF-CIM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1999 </a:t>
                      </a:r>
                      <a:r>
                        <a:rPr lang="hr-HR" dirty="0" err="1"/>
                        <a:t>Montreal</a:t>
                      </a:r>
                      <a:r>
                        <a:rPr lang="hr-HR" dirty="0"/>
                        <a:t> </a:t>
                      </a:r>
                      <a:r>
                        <a:rPr lang="hr-HR" dirty="0" err="1"/>
                        <a:t>Convention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1879">
                <a:tc>
                  <a:txBody>
                    <a:bodyPr/>
                    <a:lstStyle/>
                    <a:p>
                      <a:r>
                        <a:rPr lang="hr-HR" sz="1400" dirty="0"/>
                        <a:t>1 SDR =</a:t>
                      </a:r>
                      <a:r>
                        <a:rPr lang="hr-HR" sz="1400" baseline="0" dirty="0"/>
                        <a:t> cca 9 kn</a:t>
                      </a:r>
                    </a:p>
                    <a:p>
                      <a:endParaRPr lang="hr-HR" sz="1600" baseline="0" dirty="0">
                        <a:hlinkClick r:id="rId2"/>
                      </a:endParaRPr>
                    </a:p>
                    <a:p>
                      <a:r>
                        <a:rPr lang="hr-HR" sz="1600" baseline="0" dirty="0">
                          <a:solidFill>
                            <a:srgbClr val="00B0F0"/>
                          </a:solidFill>
                          <a:hlinkClick r:id="rId2"/>
                        </a:rPr>
                        <a:t>www.hnb.hr</a:t>
                      </a:r>
                      <a:r>
                        <a:rPr lang="hr-HR" sz="1600" baseline="0" dirty="0">
                          <a:solidFill>
                            <a:srgbClr val="00B0F0"/>
                          </a:solidFill>
                        </a:rPr>
                        <a:t> </a:t>
                      </a:r>
                      <a:endParaRPr lang="en-US" sz="1600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hr-HR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666,67</a:t>
                      </a:r>
                      <a:r>
                        <a:rPr lang="hr-H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r-HR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SDR</a:t>
                      </a:r>
                      <a:r>
                        <a:rPr lang="hr-H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/koleto ili </a:t>
                      </a:r>
                      <a:r>
                        <a:rPr lang="hr-HR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hr-H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r-HR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SDR</a:t>
                      </a:r>
                      <a:r>
                        <a:rPr lang="hr-H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/kg</a:t>
                      </a:r>
                    </a:p>
                    <a:p>
                      <a:endParaRPr lang="hr-HR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hr-H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(cca  </a:t>
                      </a:r>
                      <a:r>
                        <a:rPr lang="hr-HR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6.000</a:t>
                      </a:r>
                      <a:r>
                        <a:rPr lang="hr-HR" sz="1800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r-H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kn/</a:t>
                      </a:r>
                      <a:r>
                        <a:rPr lang="hr-HR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r-HR" sz="1800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  <a:r>
                        <a:rPr lang="hr-H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kn/kg</a:t>
                      </a:r>
                      <a:r>
                        <a:rPr lang="en-A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hr-HR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hr-HR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666,67</a:t>
                      </a:r>
                      <a:r>
                        <a:rPr lang="hr-H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r-HR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SDR</a:t>
                      </a:r>
                      <a:r>
                        <a:rPr lang="hr-H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/koleto ili </a:t>
                      </a:r>
                      <a:r>
                        <a:rPr lang="hr-HR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hr-H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r-HR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SDR</a:t>
                      </a:r>
                      <a:r>
                        <a:rPr lang="hr-H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/kg</a:t>
                      </a:r>
                    </a:p>
                    <a:p>
                      <a:endParaRPr lang="hr-HR" sz="18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hr-HR" sz="18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hr-HR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(cca </a:t>
                      </a:r>
                      <a:r>
                        <a:rPr lang="hr-HR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6.000 kn </a:t>
                      </a:r>
                    </a:p>
                    <a:p>
                      <a:r>
                        <a:rPr lang="hr-HR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/18</a:t>
                      </a:r>
                      <a:r>
                        <a:rPr lang="hr-HR" sz="1800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r-HR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kn)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hr-HR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 Gérminal franaka/kg</a:t>
                      </a:r>
                      <a:endParaRPr lang="hr-HR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hr-H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hr-HR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cca 2.180</a:t>
                      </a:r>
                      <a:r>
                        <a:rPr lang="hr-HR" sz="24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r-HR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kn/kg</a:t>
                      </a:r>
                      <a:r>
                        <a:rPr lang="hr-HR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do 1.5.)</a:t>
                      </a:r>
                    </a:p>
                    <a:p>
                      <a:endParaRPr lang="hr-HR" sz="1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hr-HR" sz="1800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76 kn </a:t>
                      </a:r>
                      <a:r>
                        <a:rPr lang="hr-HR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(od 1.5.)</a:t>
                      </a:r>
                      <a:endParaRPr lang="hr-HR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hr-HR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hr-HR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hr-HR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hr-HR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hr-HR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hr-HR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 SDR</a:t>
                      </a:r>
                      <a:r>
                        <a:rPr lang="hr-H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/kg</a:t>
                      </a:r>
                    </a:p>
                    <a:p>
                      <a:r>
                        <a:rPr lang="hr-H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hr-HR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cca </a:t>
                      </a:r>
                      <a:r>
                        <a:rPr lang="hr-HR" sz="2000" b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153</a:t>
                      </a:r>
                      <a:r>
                        <a:rPr lang="hr-HR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r-H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kn/kg)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hr-HR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hr-HR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hr-HR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hr-HR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hr-HR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 SDR</a:t>
                      </a:r>
                      <a:r>
                        <a:rPr lang="hr-H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/kg</a:t>
                      </a:r>
                    </a:p>
                    <a:p>
                      <a:r>
                        <a:rPr lang="hr-H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(cca </a:t>
                      </a:r>
                      <a:r>
                        <a:rPr lang="hr-HR" sz="20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153</a:t>
                      </a:r>
                      <a:r>
                        <a:rPr lang="hr-HR" sz="2000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r-H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kn/kg)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23854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9803558" cy="2971801"/>
          </a:xfrm>
        </p:spPr>
        <p:txBody>
          <a:bodyPr>
            <a:normAutofit/>
          </a:bodyPr>
          <a:lstStyle/>
          <a:p>
            <a:r>
              <a:rPr lang="hr-HR" dirty="0"/>
              <a:t>Osiguranje odgovornosti prijevoznika u cestovnom prijevozu robe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/>
              <a:t>Margita Selan Voglar</a:t>
            </a:r>
          </a:p>
          <a:p>
            <a:r>
              <a:rPr lang="sl-SI" dirty="0"/>
              <a:t>Zavarovalnica Triglav, </a:t>
            </a:r>
            <a:r>
              <a:rPr lang="sl-SI" dirty="0" err="1"/>
              <a:t>d.d</a:t>
            </a:r>
            <a:r>
              <a:rPr lang="sl-SI" dirty="0"/>
              <a:t>., Ljubljana</a:t>
            </a:r>
          </a:p>
        </p:txBody>
      </p:sp>
    </p:spTree>
    <p:extLst>
      <p:ext uri="{BB962C8B-B14F-4D97-AF65-F5344CB8AC3E}">
        <p14:creationId xmlns:p14="http://schemas.microsoft.com/office/powerpoint/2010/main" val="19751419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4212" y="193628"/>
            <a:ext cx="8534400" cy="1507067"/>
          </a:xfrm>
        </p:spPr>
        <p:txBody>
          <a:bodyPr/>
          <a:lstStyle/>
          <a:p>
            <a:r>
              <a:rPr lang="hr-HR" dirty="0"/>
              <a:t>Osiguranje odgovornosti prijevoznika </a:t>
            </a:r>
            <a:r>
              <a:rPr lang="sl-SI" dirty="0"/>
              <a:t>za robu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84212" y="2220402"/>
            <a:ext cx="8534400" cy="3615267"/>
          </a:xfrm>
        </p:spPr>
        <p:txBody>
          <a:bodyPr/>
          <a:lstStyle/>
          <a:p>
            <a:r>
              <a:rPr lang="hr-HR" dirty="0"/>
              <a:t>Osiguranje profesionalne odgovornosti,</a:t>
            </a:r>
          </a:p>
          <a:p>
            <a:r>
              <a:rPr lang="hr-HR" dirty="0"/>
              <a:t>Financijska sigurnost prijevoznika,</a:t>
            </a:r>
          </a:p>
          <a:p>
            <a:r>
              <a:rPr lang="hr-HR" dirty="0"/>
              <a:t>Važno kakvo je pokriće police,</a:t>
            </a:r>
          </a:p>
          <a:p>
            <a:r>
              <a:rPr lang="hr-HR" dirty="0"/>
              <a:t>To nije osiguranje robe,</a:t>
            </a:r>
          </a:p>
          <a:p>
            <a:r>
              <a:rPr lang="hr-HR" dirty="0"/>
              <a:t>Osiguranje robe = kargo osiguranje štiti financijski interes vlasnika robe,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784740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78411" y="233385"/>
            <a:ext cx="8534400" cy="1507067"/>
          </a:xfrm>
        </p:spPr>
        <p:txBody>
          <a:bodyPr/>
          <a:lstStyle/>
          <a:p>
            <a:r>
              <a:rPr lang="sl-SI" dirty="0" err="1"/>
              <a:t>Kargo</a:t>
            </a:r>
            <a:r>
              <a:rPr lang="sl-SI" dirty="0"/>
              <a:t> </a:t>
            </a:r>
            <a:r>
              <a:rPr lang="sl-SI" dirty="0" err="1"/>
              <a:t>osiguranje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20601" y="1822837"/>
            <a:ext cx="8534400" cy="3615267"/>
          </a:xfrm>
        </p:spPr>
        <p:txBody>
          <a:bodyPr>
            <a:normAutofit lnSpcReduction="10000"/>
          </a:bodyPr>
          <a:lstStyle/>
          <a:p>
            <a:r>
              <a:rPr lang="hr-HR" dirty="0"/>
              <a:t>Štiti imovinski interes vlasnika robe za vrijeme prijevoza i manipulacije sa robom,</a:t>
            </a:r>
          </a:p>
          <a:p>
            <a:r>
              <a:rPr lang="hr-HR" dirty="0"/>
              <a:t>Od početka  pomaka robe sa namjerom, utovara robe na prijevozno sredstvo, za vrijeme prijevoza jednim ili više prijevoznih sredstava i za vrijeme svih manipulacija i eventualnog skladištenja, do trenutka završavanja istovara robe na konačni destinaciji.</a:t>
            </a:r>
          </a:p>
          <a:p>
            <a:r>
              <a:rPr lang="hr-HR" dirty="0"/>
              <a:t>Različite širine osiguranog pokrića,</a:t>
            </a:r>
          </a:p>
          <a:p>
            <a:r>
              <a:rPr lang="hr-HR" dirty="0"/>
              <a:t>Osiguranje na vrijednost robe i mogućnost nad osiguranja,</a:t>
            </a:r>
          </a:p>
          <a:p>
            <a:r>
              <a:rPr lang="hr-HR" dirty="0"/>
              <a:t>Zaštita prijevoznika pred regresnim zahtjevom kargo osiguratelja.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9155015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55774" y="400361"/>
            <a:ext cx="8534400" cy="1507067"/>
          </a:xfrm>
        </p:spPr>
        <p:txBody>
          <a:bodyPr/>
          <a:lstStyle/>
          <a:p>
            <a:r>
              <a:rPr lang="hr-HR" dirty="0"/>
              <a:t>Osiguranje prijevozničke odgovornosti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64943" y="2667219"/>
            <a:ext cx="8534400" cy="3615267"/>
          </a:xfrm>
        </p:spPr>
        <p:txBody>
          <a:bodyPr/>
          <a:lstStyle/>
          <a:p>
            <a:r>
              <a:rPr lang="hr-HR" dirty="0"/>
              <a:t>Trajanje osiguranja,</a:t>
            </a:r>
          </a:p>
          <a:p>
            <a:r>
              <a:rPr lang="hr-HR" dirty="0"/>
              <a:t>Paziti, da nema „</a:t>
            </a:r>
            <a:r>
              <a:rPr lang="hr-HR" dirty="0" err="1"/>
              <a:t>gapa</a:t>
            </a:r>
            <a:r>
              <a:rPr lang="hr-HR" dirty="0"/>
              <a:t>“,</a:t>
            </a:r>
          </a:p>
          <a:p>
            <a:r>
              <a:rPr lang="hr-HR" dirty="0"/>
              <a:t>Plaćanje premije aktivira osigurano pokriće,</a:t>
            </a:r>
          </a:p>
          <a:p>
            <a:r>
              <a:rPr lang="hr-HR" dirty="0"/>
              <a:t>Provjeravanje valjanosti police osiguranja sa strane novih poslovnih partnera,</a:t>
            </a:r>
          </a:p>
          <a:p>
            <a:r>
              <a:rPr lang="hr-HR" dirty="0"/>
              <a:t>Širina </a:t>
            </a:r>
            <a:r>
              <a:rPr lang="hr-HR" dirty="0" err="1"/>
              <a:t>osigurajučeg</a:t>
            </a:r>
            <a:r>
              <a:rPr lang="hr-HR" dirty="0"/>
              <a:t> pokrića – konkurencija na tržištu,</a:t>
            </a:r>
          </a:p>
          <a:p>
            <a:r>
              <a:rPr lang="hr-HR" dirty="0"/>
              <a:t>Utjecaj Protokola na </a:t>
            </a:r>
            <a:r>
              <a:rPr lang="hr-HR" dirty="0" err="1"/>
              <a:t>osigurajuče</a:t>
            </a:r>
            <a:r>
              <a:rPr lang="hr-HR" dirty="0"/>
              <a:t> pokriće,</a:t>
            </a:r>
          </a:p>
          <a:p>
            <a:r>
              <a:rPr lang="hr-HR" dirty="0"/>
              <a:t>29. članak konvencije CMR.</a:t>
            </a:r>
          </a:p>
          <a:p>
            <a:endParaRPr lang="hr-HR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4658530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39871" y="209531"/>
            <a:ext cx="8534400" cy="1507067"/>
          </a:xfrm>
        </p:spPr>
        <p:txBody>
          <a:bodyPr/>
          <a:lstStyle/>
          <a:p>
            <a:r>
              <a:rPr lang="sl-SI" dirty="0"/>
              <a:t>Limit – </a:t>
            </a:r>
            <a:r>
              <a:rPr lang="hr-HR" dirty="0"/>
              <a:t>svota osiguranja </a:t>
            </a:r>
            <a:r>
              <a:rPr lang="sl-SI" dirty="0"/>
              <a:t>na polici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28553" y="1412754"/>
            <a:ext cx="8534400" cy="3615267"/>
          </a:xfrm>
        </p:spPr>
        <p:txBody>
          <a:bodyPr/>
          <a:lstStyle/>
          <a:p>
            <a:r>
              <a:rPr lang="hr-HR" dirty="0"/>
              <a:t>Svota osiguranja na polici  - prijevozničke odgovornosti – kako definirati?</a:t>
            </a:r>
          </a:p>
          <a:p>
            <a:r>
              <a:rPr lang="hr-HR" dirty="0"/>
              <a:t>Kako vrsta prijevoza utiče na svotu osiguranja?</a:t>
            </a:r>
          </a:p>
          <a:p>
            <a:r>
              <a:rPr lang="hr-HR" dirty="0"/>
              <a:t>Milijunsko pokriće utječe na kvalitetu pokrića?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8769378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39871" y="228305"/>
            <a:ext cx="8534400" cy="1507067"/>
          </a:xfrm>
        </p:spPr>
        <p:txBody>
          <a:bodyPr/>
          <a:lstStyle/>
          <a:p>
            <a:r>
              <a:rPr lang="hr-HR" dirty="0"/>
              <a:t>Upotreba </a:t>
            </a:r>
            <a:r>
              <a:rPr lang="sl-SI" dirty="0"/>
              <a:t>prava i jurisdikcija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739870" y="1518700"/>
            <a:ext cx="8857353" cy="4802588"/>
          </a:xfrm>
        </p:spPr>
        <p:txBody>
          <a:bodyPr>
            <a:normAutofit fontScale="92500" lnSpcReduction="10000"/>
          </a:bodyPr>
          <a:lstStyle/>
          <a:p>
            <a:r>
              <a:rPr lang="hr-HR" dirty="0"/>
              <a:t>Za uređivanje odnosa između </a:t>
            </a:r>
            <a:r>
              <a:rPr lang="hr-HR" dirty="0" err="1"/>
              <a:t>ugovoravatelja</a:t>
            </a:r>
            <a:r>
              <a:rPr lang="hr-HR" dirty="0"/>
              <a:t> osiguranja i sadržaja ugovora o osiguranju.</a:t>
            </a:r>
          </a:p>
          <a:p>
            <a:r>
              <a:rPr lang="hr-HR" dirty="0"/>
              <a:t>FOS u Europskoj uniji,</a:t>
            </a:r>
          </a:p>
          <a:p>
            <a:r>
              <a:rPr lang="hr-HR" dirty="0"/>
              <a:t>Zakon o osiguranju i „veliki rizici“ – definicija za osiguranu vrstu 10 – osiguranje od odgovornosti za upotrebu motornih vozila koji pokriva odgovornosti koje proizlaze iz upotrebe motornih vozila na vlastiti pogon, uključujući odgovornost prijevoznika. </a:t>
            </a:r>
          </a:p>
          <a:p>
            <a:r>
              <a:rPr lang="hr-HR" dirty="0"/>
              <a:t>Da govorimo o velikom riziku mora ugovaratelj osiguranja /prijevoznik ispunjavati najmanje dva od ovih uvjeta: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r-HR" dirty="0"/>
              <a:t>Vrijednost aktive na kraju godine prelazi iznos od 48.360.000 HRK,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r-HR" dirty="0"/>
              <a:t>Neto prihodi u poslovnoj godini su veći od iznosa 99.480.000 HRK,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r-HR" dirty="0"/>
              <a:t>Prosječan broj zaposlenih tijekom poslovne godine veći je od 250.</a:t>
            </a:r>
          </a:p>
          <a:p>
            <a:r>
              <a:rPr lang="hr-HR" dirty="0"/>
              <a:t>Ako su dva od ovih uvjeta ispunjena, onda može se dogovoriti upotreba stranog prava i jurisdikcije u ugovoru o osiguranju.</a:t>
            </a:r>
          </a:p>
        </p:txBody>
      </p:sp>
    </p:spTree>
    <p:extLst>
      <p:ext uri="{BB962C8B-B14F-4D97-AF65-F5344CB8AC3E}">
        <p14:creationId xmlns:p14="http://schemas.microsoft.com/office/powerpoint/2010/main" val="6062792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62508" y="304945"/>
            <a:ext cx="8534400" cy="1507067"/>
          </a:xfrm>
        </p:spPr>
        <p:txBody>
          <a:bodyPr/>
          <a:lstStyle/>
          <a:p>
            <a:r>
              <a:rPr lang="hr-HR" dirty="0"/>
              <a:t>Kabotaža u cestovnom prijevozu robe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5287" y="1812012"/>
            <a:ext cx="8534400" cy="3615267"/>
          </a:xfrm>
        </p:spPr>
        <p:txBody>
          <a:bodyPr/>
          <a:lstStyle/>
          <a:p>
            <a:pPr lvl="0"/>
            <a:r>
              <a:rPr lang="hr-HR" dirty="0"/>
              <a:t>Kabotaža je unutrašnji prijevoz robe u državi članici, koji izvodi prijevoznik </a:t>
            </a:r>
            <a:r>
              <a:rPr lang="hr-HR" dirty="0" err="1"/>
              <a:t>nerezident</a:t>
            </a:r>
            <a:r>
              <a:rPr lang="hr-HR" dirty="0"/>
              <a:t> te države za naplatu i koji ima licencije Zajednice.</a:t>
            </a:r>
          </a:p>
          <a:p>
            <a:pPr lvl="0"/>
            <a:r>
              <a:rPr lang="hr-HR" dirty="0"/>
              <a:t>Uredba 1072/2009 Europskoga parlamenta i Vijeća; poglavlje III.</a:t>
            </a:r>
          </a:p>
          <a:p>
            <a:pPr lvl="0"/>
            <a:r>
              <a:rPr lang="hr-HR" dirty="0"/>
              <a:t>Hrvatski prijevoznici moći će izvoditi kabotažu u čitavoj EU od 1.7.2017 dalje.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430722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70495" y="-26894"/>
            <a:ext cx="6221506" cy="688489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2388" y="188259"/>
            <a:ext cx="5419165" cy="40839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	</a:t>
            </a:r>
          </a:p>
          <a:p>
            <a:pPr algn="ctr"/>
            <a:r>
              <a:rPr lang="hr-HR" sz="2000" dirty="0">
                <a:solidFill>
                  <a:srgbClr val="FFFF00"/>
                </a:solidFill>
              </a:rPr>
              <a:t>Zakon o potvrđivanju Protokola uz Konvenciju o ugovoru o međunarodnom prijevozu robe cestom ( CMR)</a:t>
            </a:r>
          </a:p>
          <a:p>
            <a:pPr algn="ctr"/>
            <a:endParaRPr lang="hr-HR" sz="2000" dirty="0">
              <a:solidFill>
                <a:srgbClr val="FFFF00"/>
              </a:solidFill>
            </a:endParaRPr>
          </a:p>
          <a:p>
            <a:pPr algn="ctr"/>
            <a:r>
              <a:rPr lang="hr-HR" sz="2000" dirty="0">
                <a:solidFill>
                  <a:schemeClr val="tx1"/>
                </a:solidFill>
              </a:rPr>
              <a:t>NN - MU 6/2016 od 30.12.2016.</a:t>
            </a:r>
          </a:p>
        </p:txBody>
      </p:sp>
    </p:spTree>
    <p:extLst>
      <p:ext uri="{BB962C8B-B14F-4D97-AF65-F5344CB8AC3E}">
        <p14:creationId xmlns:p14="http://schemas.microsoft.com/office/powerpoint/2010/main" val="18507540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03481" y="384459"/>
            <a:ext cx="8534400" cy="1507067"/>
          </a:xfrm>
        </p:spPr>
        <p:txBody>
          <a:bodyPr/>
          <a:lstStyle/>
          <a:p>
            <a:r>
              <a:rPr lang="hr-HR" dirty="0"/>
              <a:t>Kabotaža u cestovnom prijevozu robe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747822" y="1625598"/>
            <a:ext cx="8534400" cy="3615267"/>
          </a:xfrm>
        </p:spPr>
        <p:txBody>
          <a:bodyPr/>
          <a:lstStyle/>
          <a:p>
            <a:pPr lvl="0"/>
            <a:r>
              <a:rPr lang="hr-HR" dirty="0"/>
              <a:t>Kabotaža je unutrašnji prijevoz robe u državi članici, koji izvodi prijevoznik </a:t>
            </a:r>
            <a:r>
              <a:rPr lang="hr-HR" dirty="0" err="1"/>
              <a:t>nerezident</a:t>
            </a:r>
            <a:r>
              <a:rPr lang="hr-HR" dirty="0"/>
              <a:t> te države za naplatu i koji ima licencije Zajednice.</a:t>
            </a:r>
          </a:p>
          <a:p>
            <a:pPr lvl="0"/>
            <a:r>
              <a:rPr lang="hr-HR" dirty="0"/>
              <a:t>Uredba 1072/2009 Europskoga parlamenta i Vijeća; poglavlje III.</a:t>
            </a:r>
          </a:p>
          <a:p>
            <a:pPr lvl="0"/>
            <a:r>
              <a:rPr lang="hr-HR" dirty="0"/>
              <a:t>Hrvatski prijevoznici moći će izvoditi kabotažu u EU od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8670977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63726" y="0"/>
            <a:ext cx="8534400" cy="1507067"/>
          </a:xfrm>
        </p:spPr>
        <p:txBody>
          <a:bodyPr/>
          <a:lstStyle/>
          <a:p>
            <a:r>
              <a:rPr lang="hr-HR" dirty="0"/>
              <a:t>Uvjeti obavljanja kabotaže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84212" y="1488882"/>
            <a:ext cx="8534400" cy="5369118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hr-HR" dirty="0"/>
              <a:t>Dozvoljena su 3 prijevoza kabotaže  u državi gostiteljici u periodu do 7 dana nakon završetka međunarodnog prijevoza (od dana istovara robe, koja je bila predmet međunarodnog prijevoza),</a:t>
            </a:r>
          </a:p>
          <a:p>
            <a:pPr lvl="0"/>
            <a:r>
              <a:rPr lang="hr-HR" dirty="0"/>
              <a:t>Dozvoljena je jedna kabotaža u roku 3 dana nakon ulaska u državu gostiteljicu bez utovarene robe.</a:t>
            </a:r>
          </a:p>
          <a:p>
            <a:pPr lvl="0"/>
            <a:r>
              <a:rPr lang="hr-HR" dirty="0"/>
              <a:t>Prijevoznik mora predložiti jasne dokaze o dolaznom međunarodnom prijevozu i svakoj naknadno obavljenoj kabotaži.</a:t>
            </a:r>
          </a:p>
          <a:p>
            <a:pPr marL="0" lvl="0" indent="0">
              <a:buNone/>
            </a:pPr>
            <a:r>
              <a:rPr lang="hr-HR" dirty="0"/>
              <a:t>Dokazi uključuju sljedeće podatke za svaki prijevoz:</a:t>
            </a:r>
          </a:p>
          <a:p>
            <a:pPr lvl="0"/>
            <a:r>
              <a:rPr lang="hr-HR" dirty="0"/>
              <a:t>Ime i prezime, adresa i potpis pošiljatelja,</a:t>
            </a:r>
          </a:p>
          <a:p>
            <a:pPr lvl="0"/>
            <a:r>
              <a:rPr lang="hr-HR" dirty="0"/>
              <a:t>Ime i prezime, adresa i potpis prijevoznika,</a:t>
            </a:r>
          </a:p>
          <a:p>
            <a:pPr lvl="0"/>
            <a:r>
              <a:rPr lang="hr-HR" dirty="0"/>
              <a:t>Ime i prezime, adresa i potpis primatelja, te nakon što je roba dostavljena, njegov potpis i datum dostave,</a:t>
            </a:r>
          </a:p>
          <a:p>
            <a:pPr lvl="0"/>
            <a:r>
              <a:rPr lang="hr-HR" dirty="0"/>
              <a:t>Mjesto i datum preuzimanja robe te mjesto određeno za dostavu,</a:t>
            </a:r>
          </a:p>
          <a:p>
            <a:pPr lvl="0"/>
            <a:r>
              <a:rPr lang="hr-HR" dirty="0"/>
              <a:t>Opis vrste robe i načina pakiranja,</a:t>
            </a:r>
          </a:p>
          <a:p>
            <a:pPr lvl="0"/>
            <a:r>
              <a:rPr lang="hr-HR" dirty="0"/>
              <a:t>Bruto masa robe i njezina drugačije izražena količina,</a:t>
            </a:r>
          </a:p>
          <a:p>
            <a:pPr lvl="0"/>
            <a:r>
              <a:rPr lang="hr-HR" dirty="0"/>
              <a:t>Registarske oznake motornog vozila i prikolice.</a:t>
            </a:r>
          </a:p>
          <a:p>
            <a:pPr lvl="0"/>
            <a:endParaRPr lang="hr-HR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2594899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8552" y="217481"/>
            <a:ext cx="8534400" cy="1507067"/>
          </a:xfrm>
        </p:spPr>
        <p:txBody>
          <a:bodyPr/>
          <a:lstStyle/>
          <a:p>
            <a:r>
              <a:rPr lang="hr-HR" dirty="0"/>
              <a:t>Pravila koja se primjenjuju na kabotažu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28551" y="1724548"/>
            <a:ext cx="9024331" cy="4437713"/>
          </a:xfrm>
        </p:spPr>
        <p:txBody>
          <a:bodyPr>
            <a:normAutofit/>
          </a:bodyPr>
          <a:lstStyle/>
          <a:p>
            <a:pPr lvl="0"/>
            <a:r>
              <a:rPr lang="hr-HR" dirty="0"/>
              <a:t>Ako nije drugačije predviđeno, za kabotažu se upotrebljavaju zakoni i propisi koji vrijede u državi, gdje se izvodi kabotaža.</a:t>
            </a:r>
          </a:p>
          <a:p>
            <a:pPr lvl="0"/>
            <a:r>
              <a:rPr lang="hr-HR" dirty="0"/>
              <a:t>To važi za uvjete koji uređuju ugovor o prijevozu; težine i dimenzije cestovnih vozila; zahtjeva u vezi određenih kategorija robe, osobito opasnih tvari, pokvarljivih prehrambenih proizvoda i živih životinja; vremena vožnje i odmora; poreza na dodanu vrijednost na usluge prijevoza.</a:t>
            </a:r>
          </a:p>
          <a:p>
            <a:pPr lvl="0"/>
            <a:r>
              <a:rPr lang="hr-HR" dirty="0"/>
              <a:t>Odgovornost prijevoznika određuje se  prema propisima države gostiteljice kabotaže, što znači 28 pravnih uređaja,</a:t>
            </a:r>
          </a:p>
          <a:p>
            <a:pPr lvl="0"/>
            <a:r>
              <a:rPr lang="hr-HR" dirty="0"/>
              <a:t>Prijevoznik odgovara po širini i po visini prema unutrašnjem pravu, koje valja za ugovor o prijevozu robe, što mora pokrivati i u ugovoru o osiguranju odgovornosti cestovnog prijevoznika za robu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0022516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51" y="365125"/>
            <a:ext cx="10801350" cy="6311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51509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76224"/>
            <a:ext cx="10515600" cy="6067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76031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5124"/>
            <a:ext cx="10515600" cy="6035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27557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5124"/>
            <a:ext cx="10515600" cy="6054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60546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71676" y="244208"/>
            <a:ext cx="8534400" cy="1507067"/>
          </a:xfrm>
        </p:spPr>
        <p:txBody>
          <a:bodyPr/>
          <a:lstStyle/>
          <a:p>
            <a:r>
              <a:rPr lang="sl-SI" dirty="0"/>
              <a:t>Kabotaža u </a:t>
            </a:r>
            <a:r>
              <a:rPr lang="sl-SI" dirty="0" err="1"/>
              <a:t>njemačkoj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88797" y="1918252"/>
            <a:ext cx="8534400" cy="4418938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hr-HR" dirty="0"/>
              <a:t>Osiguranje odgovornosti cestovnog prijevoznika je dobrovoljno osiguranje u svima državama, osim u Njemačkoj, gdje je to obavezno osiguranje!</a:t>
            </a:r>
          </a:p>
          <a:p>
            <a:pPr lvl="0"/>
            <a:r>
              <a:rPr lang="hr-HR" dirty="0"/>
              <a:t>Zakon prepisuje minimalnu svotu osiguranja, širinu osiguranog pokrića i štetu koja mora biti pokrivena osiguranjem.</a:t>
            </a:r>
          </a:p>
          <a:p>
            <a:pPr lvl="0"/>
            <a:r>
              <a:rPr lang="hr-HR" dirty="0"/>
              <a:t>Odgovornost prijevoznika mora biti osigurana sukladno HGB i prijevoznik mora imati u svako vrijeme kod sebe dokaz o osiguranju.</a:t>
            </a:r>
          </a:p>
          <a:p>
            <a:pPr lvl="0"/>
            <a:r>
              <a:rPr lang="hr-HR" dirty="0"/>
              <a:t>Minimalna svota osiguranja 600.000 EUR, godišnji agregat 1.200.000 EUR,</a:t>
            </a:r>
          </a:p>
          <a:p>
            <a:pPr lvl="0"/>
            <a:r>
              <a:rPr lang="hr-HR" dirty="0"/>
              <a:t>Osiguranje pokriva i nemarnost,</a:t>
            </a:r>
          </a:p>
          <a:p>
            <a:pPr lvl="0"/>
            <a:r>
              <a:rPr lang="hr-HR" dirty="0"/>
              <a:t>Mogućnost ugovornog mijenjanja limita odgovornosti po kg robe od 2 do 40 SDR na kilogram,</a:t>
            </a:r>
          </a:p>
          <a:p>
            <a:pPr lvl="0"/>
            <a:r>
              <a:rPr lang="hr-HR" dirty="0"/>
              <a:t>Pokrivanje i </a:t>
            </a:r>
            <a:r>
              <a:rPr lang="hr-HR" dirty="0" err="1"/>
              <a:t>t.z.posebnih</a:t>
            </a:r>
            <a:r>
              <a:rPr lang="hr-HR" dirty="0"/>
              <a:t> šteta.</a:t>
            </a:r>
          </a:p>
          <a:p>
            <a:r>
              <a:rPr lang="hr-HR" dirty="0"/>
              <a:t>Kako rješavati štete, koje nastaju na </a:t>
            </a:r>
            <a:r>
              <a:rPr lang="hr-HR" dirty="0" err="1"/>
              <a:t>kabotažnima</a:t>
            </a:r>
            <a:r>
              <a:rPr lang="hr-HR" dirty="0"/>
              <a:t> prijevozima?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1451566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47823" y="74358"/>
            <a:ext cx="8534400" cy="1507067"/>
          </a:xfrm>
        </p:spPr>
        <p:txBody>
          <a:bodyPr/>
          <a:lstStyle/>
          <a:p>
            <a:r>
              <a:rPr lang="hr-HR" dirty="0"/>
              <a:t>Obrada odštetnih zahtjeva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747823" y="1123122"/>
            <a:ext cx="8534400" cy="3615267"/>
          </a:xfrm>
        </p:spPr>
        <p:txBody>
          <a:bodyPr/>
          <a:lstStyle/>
          <a:p>
            <a:r>
              <a:rPr lang="hr-HR" dirty="0"/>
              <a:t>Servis partnera u inostranstvu – </a:t>
            </a:r>
            <a:r>
              <a:rPr lang="hr-HR" dirty="0" err="1"/>
              <a:t>havaristi</a:t>
            </a:r>
            <a:r>
              <a:rPr lang="hr-HR" dirty="0"/>
              <a:t>,</a:t>
            </a:r>
          </a:p>
          <a:p>
            <a:r>
              <a:rPr lang="hr-HR" dirty="0"/>
              <a:t>Uloga </a:t>
            </a:r>
            <a:r>
              <a:rPr lang="hr-HR" dirty="0" err="1"/>
              <a:t>havarista</a:t>
            </a:r>
            <a:r>
              <a:rPr lang="hr-HR" dirty="0"/>
              <a:t> kod štetnog događaja,</a:t>
            </a:r>
          </a:p>
          <a:p>
            <a:r>
              <a:rPr lang="hr-HR" dirty="0"/>
              <a:t>Posljedica štetnih događaja na osiguranje.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2092627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22751" y="220354"/>
            <a:ext cx="8534400" cy="1507067"/>
          </a:xfrm>
        </p:spPr>
        <p:txBody>
          <a:bodyPr/>
          <a:lstStyle/>
          <a:p>
            <a:r>
              <a:rPr lang="hr-HR" dirty="0"/>
              <a:t>Uloga osiguratelja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84212" y="1727421"/>
            <a:ext cx="8534400" cy="3615267"/>
          </a:xfrm>
        </p:spPr>
        <p:txBody>
          <a:bodyPr/>
          <a:lstStyle/>
          <a:p>
            <a:r>
              <a:rPr lang="hr-HR" dirty="0"/>
              <a:t>Nuđenje produkta za osiguranje odgovornosti cestovnog prijevoznika,</a:t>
            </a:r>
          </a:p>
          <a:p>
            <a:r>
              <a:rPr lang="hr-HR" dirty="0"/>
              <a:t>Rješavanje odštetnih zahtjeva,</a:t>
            </a:r>
          </a:p>
          <a:p>
            <a:r>
              <a:rPr lang="hr-HR" dirty="0"/>
              <a:t>Traženje načina novih pokrića za rizike,</a:t>
            </a:r>
          </a:p>
          <a:p>
            <a:r>
              <a:rPr lang="hr-HR" dirty="0"/>
              <a:t>Preventivno savjetovanje.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86749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6976" y="4977662"/>
            <a:ext cx="10792171" cy="1507067"/>
          </a:xfrm>
        </p:spPr>
        <p:txBody>
          <a:bodyPr/>
          <a:lstStyle/>
          <a:p>
            <a:r>
              <a:rPr lang="hr-HR" dirty="0"/>
              <a:t>Ugovor o međunarodnom prijevozu robe cestom: pravni okvir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1483538"/>
              </p:ext>
            </p:extLst>
          </p:nvPr>
        </p:nvGraphicFramePr>
        <p:xfrm>
          <a:off x="0" y="119271"/>
          <a:ext cx="11860695" cy="49695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445504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Pitanja?</a:t>
            </a:r>
          </a:p>
        </p:txBody>
      </p:sp>
    </p:spTree>
    <p:extLst>
      <p:ext uri="{BB962C8B-B14F-4D97-AF65-F5344CB8AC3E}">
        <p14:creationId xmlns:p14="http://schemas.microsoft.com/office/powerpoint/2010/main" val="1274612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447" y="5350933"/>
            <a:ext cx="10752414" cy="1507067"/>
          </a:xfrm>
        </p:spPr>
        <p:txBody>
          <a:bodyPr/>
          <a:lstStyle/>
          <a:p>
            <a:r>
              <a:rPr lang="hr-HR" dirty="0"/>
              <a:t>Područje primjene CMR 1956: 55 država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5570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137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8296" y="1786465"/>
            <a:ext cx="2955234" cy="15133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PODRUČJE PRIMJENE CMR-SDR PROTOKOLA 1978</a:t>
            </a:r>
          </a:p>
        </p:txBody>
      </p:sp>
    </p:spTree>
    <p:extLst>
      <p:ext uri="{BB962C8B-B14F-4D97-AF65-F5344CB8AC3E}">
        <p14:creationId xmlns:p14="http://schemas.microsoft.com/office/powerpoint/2010/main" val="4189387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85165" y="0"/>
            <a:ext cx="9000165" cy="67678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714" y="90152"/>
            <a:ext cx="11318362" cy="1400530"/>
          </a:xfrm>
        </p:spPr>
        <p:txBody>
          <a:bodyPr/>
          <a:lstStyle/>
          <a:p>
            <a:r>
              <a:rPr lang="hr-HR" dirty="0">
                <a:solidFill>
                  <a:srgbClr val="FFFF00"/>
                </a:solidFill>
              </a:rPr>
              <a:t>PODRUČJE PRIMJENE cmr U JUGOISTOČNOJ EUROPI</a:t>
            </a:r>
          </a:p>
        </p:txBody>
      </p:sp>
      <p:sp>
        <p:nvSpPr>
          <p:cNvPr id="5" name="Down Arrow 4"/>
          <p:cNvSpPr/>
          <p:nvPr/>
        </p:nvSpPr>
        <p:spPr>
          <a:xfrm rot="3228669">
            <a:off x="2947475" y="1262686"/>
            <a:ext cx="277209" cy="13411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3972062">
            <a:off x="7982945" y="1234018"/>
            <a:ext cx="542591" cy="99983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355449">
            <a:off x="3530555" y="1766433"/>
            <a:ext cx="276359" cy="25315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0635" y="5397776"/>
            <a:ext cx="1287620" cy="96441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9422" y="2956969"/>
            <a:ext cx="2169093" cy="158729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8995" y="4544260"/>
            <a:ext cx="1505843" cy="112785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5540" y="3046483"/>
            <a:ext cx="1879147" cy="1407458"/>
          </a:xfrm>
          <a:prstGeom prst="rect">
            <a:avLst/>
          </a:prstGeom>
        </p:spPr>
      </p:pic>
      <p:sp>
        <p:nvSpPr>
          <p:cNvPr id="15" name="Right Brace 14"/>
          <p:cNvSpPr/>
          <p:nvPr/>
        </p:nvSpPr>
        <p:spPr>
          <a:xfrm rot="7451796">
            <a:off x="7799614" y="-570961"/>
            <a:ext cx="880179" cy="6831486"/>
          </a:xfrm>
          <a:prstGeom prst="rightBrac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TextBox 15"/>
          <p:cNvSpPr txBox="1"/>
          <p:nvPr/>
        </p:nvSpPr>
        <p:spPr>
          <a:xfrm>
            <a:off x="8739707" y="289250"/>
            <a:ext cx="1424674" cy="163121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endParaRPr lang="hr-HR" sz="2000" b="1" dirty="0">
              <a:solidFill>
                <a:srgbClr val="002060"/>
              </a:solidFill>
            </a:endParaRPr>
          </a:p>
          <a:p>
            <a:r>
              <a:rPr lang="hr-HR" sz="2000" b="1" dirty="0">
                <a:solidFill>
                  <a:srgbClr val="FFFF00"/>
                </a:solidFill>
              </a:rPr>
              <a:t>CMR 1956</a:t>
            </a:r>
          </a:p>
          <a:p>
            <a:r>
              <a:rPr lang="hr-HR" sz="2000" b="1" dirty="0">
                <a:solidFill>
                  <a:srgbClr val="002060"/>
                </a:solidFill>
              </a:rPr>
              <a:t>Ex-YU (1958)</a:t>
            </a:r>
          </a:p>
          <a:p>
            <a:endParaRPr lang="hr-HR" sz="2000" b="1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9954" y="1524832"/>
            <a:ext cx="2765501" cy="1200329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hr-HR" dirty="0"/>
              <a:t>CMR 1956</a:t>
            </a:r>
          </a:p>
          <a:p>
            <a:r>
              <a:rPr lang="hr-HR" dirty="0"/>
              <a:t>(1992)</a:t>
            </a:r>
          </a:p>
          <a:p>
            <a:r>
              <a:rPr lang="hr-HR" dirty="0"/>
              <a:t>CMR-SDR Protokol 1978</a:t>
            </a:r>
          </a:p>
          <a:p>
            <a:r>
              <a:rPr lang="hr-HR" dirty="0"/>
              <a:t>(2013)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-80402" y="3573866"/>
            <a:ext cx="3512500" cy="646331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chemeClr val="bg1">
                    <a:lumMod val="65000"/>
                    <a:lumOff val="35000"/>
                  </a:schemeClr>
                </a:solidFill>
              </a:rPr>
              <a:t>CMR 1956 (1992)</a:t>
            </a:r>
          </a:p>
          <a:p>
            <a:r>
              <a:rPr lang="hr-HR" dirty="0">
                <a:solidFill>
                  <a:schemeClr val="bg1">
                    <a:lumMod val="65000"/>
                    <a:lumOff val="35000"/>
                  </a:schemeClr>
                </a:solidFill>
              </a:rPr>
              <a:t>CMR-SDR Protokol 1978 (2017)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276403" y="4143007"/>
            <a:ext cx="1300356" cy="646331"/>
          </a:xfrm>
          <a:prstGeom prst="rect">
            <a:avLst/>
          </a:prstGeom>
          <a:solidFill>
            <a:srgbClr val="669900"/>
          </a:solidFill>
        </p:spPr>
        <p:txBody>
          <a:bodyPr wrap="none" rtlCol="0">
            <a:spAutoFit/>
          </a:bodyPr>
          <a:lstStyle/>
          <a:p>
            <a:r>
              <a:rPr lang="hr-HR" dirty="0"/>
              <a:t>CMR 1956</a:t>
            </a:r>
          </a:p>
          <a:p>
            <a:r>
              <a:rPr lang="hr-HR" dirty="0"/>
              <a:t>(1993)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415745" y="4309146"/>
            <a:ext cx="1300356" cy="646331"/>
          </a:xfrm>
          <a:prstGeom prst="rect">
            <a:avLst/>
          </a:prstGeom>
          <a:solidFill>
            <a:srgbClr val="FF66FF"/>
          </a:solidFill>
        </p:spPr>
        <p:txBody>
          <a:bodyPr wrap="none" rtlCol="0">
            <a:spAutoFit/>
          </a:bodyPr>
          <a:lstStyle/>
          <a:p>
            <a:r>
              <a:rPr lang="hr-HR" dirty="0"/>
              <a:t>CMR 1956</a:t>
            </a:r>
          </a:p>
          <a:p>
            <a:r>
              <a:rPr lang="hr-HR" dirty="0"/>
              <a:t>(2001)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608029" y="5250107"/>
            <a:ext cx="1300356" cy="646331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hr-HR" dirty="0"/>
              <a:t>CMR 1956</a:t>
            </a:r>
          </a:p>
          <a:p>
            <a:r>
              <a:rPr lang="hr-HR" dirty="0"/>
              <a:t>(2006)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090543" y="5707681"/>
            <a:ext cx="2440092" cy="923330"/>
          </a:xfrm>
          <a:prstGeom prst="rect">
            <a:avLst/>
          </a:prstGeom>
          <a:solidFill>
            <a:srgbClr val="FF9900"/>
          </a:solidFill>
        </p:spPr>
        <p:txBody>
          <a:bodyPr wrap="none" rtlCol="0">
            <a:spAutoFit/>
          </a:bodyPr>
          <a:lstStyle/>
          <a:p>
            <a:r>
              <a:rPr lang="hr-HR" dirty="0"/>
              <a:t>CMR 1956</a:t>
            </a:r>
          </a:p>
          <a:p>
            <a:r>
              <a:rPr lang="hr-HR" dirty="0"/>
              <a:t>(1997)</a:t>
            </a:r>
          </a:p>
          <a:p>
            <a:r>
              <a:rPr lang="hr-HR" dirty="0"/>
              <a:t>Protocol 1978 (1997)</a:t>
            </a:r>
          </a:p>
        </p:txBody>
      </p:sp>
    </p:spTree>
    <p:extLst>
      <p:ext uri="{BB962C8B-B14F-4D97-AF65-F5344CB8AC3E}">
        <p14:creationId xmlns:p14="http://schemas.microsoft.com/office/powerpoint/2010/main" val="2424138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  <p:bldP spid="16" grpId="0" animBg="1"/>
      <p:bldP spid="18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53" y="298482"/>
            <a:ext cx="9863547" cy="1400530"/>
          </a:xfrm>
        </p:spPr>
        <p:txBody>
          <a:bodyPr/>
          <a:lstStyle/>
          <a:p>
            <a:endParaRPr lang="hr-HR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www.wreckedexotics.com/newphotos/truck/truck204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1114"/>
            <a:ext cx="6753341" cy="882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2437666"/>
              </p:ext>
            </p:extLst>
          </p:nvPr>
        </p:nvGraphicFramePr>
        <p:xfrm>
          <a:off x="6753340" y="0"/>
          <a:ext cx="5438658" cy="77051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28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28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28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13899">
                <a:tc>
                  <a:txBody>
                    <a:bodyPr/>
                    <a:lstStyle/>
                    <a:p>
                      <a:r>
                        <a:rPr lang="hr-HR" dirty="0"/>
                        <a:t>Prijevoznik/</a:t>
                      </a:r>
                    </a:p>
                    <a:p>
                      <a:r>
                        <a:rPr lang="hr-HR" dirty="0"/>
                        <a:t>primjena prava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Težina i vrijednost robe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Iznos</a:t>
                      </a:r>
                      <a:r>
                        <a:rPr lang="hr-HR" baseline="0" dirty="0"/>
                        <a:t> ograničenja odgovornosti prijevoznika</a:t>
                      </a:r>
                    </a:p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66077">
                <a:tc>
                  <a:txBody>
                    <a:bodyPr/>
                    <a:lstStyle/>
                    <a:p>
                      <a:r>
                        <a:rPr lang="hr-HR" dirty="0"/>
                        <a:t>PRAVO</a:t>
                      </a:r>
                      <a:r>
                        <a:rPr lang="hr-HR" baseline="0" dirty="0"/>
                        <a:t> DRŽAVE STRANKE</a:t>
                      </a:r>
                    </a:p>
                    <a:p>
                      <a:r>
                        <a:rPr lang="hr-HR" sz="2000" b="1" baseline="0" dirty="0">
                          <a:solidFill>
                            <a:srgbClr val="FF0000"/>
                          </a:solidFill>
                        </a:rPr>
                        <a:t>CMR 1956</a:t>
                      </a:r>
                    </a:p>
                    <a:p>
                      <a:r>
                        <a:rPr lang="hr-HR" sz="2000" b="1" baseline="0" dirty="0">
                          <a:solidFill>
                            <a:srgbClr val="FF0000"/>
                          </a:solidFill>
                        </a:rPr>
                        <a:t>(25 Gérminal franak/kg)</a:t>
                      </a:r>
                      <a:endParaRPr lang="hr-HR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400" b="0" dirty="0">
                          <a:solidFill>
                            <a:srgbClr val="0070C0"/>
                          </a:solidFill>
                        </a:rPr>
                        <a:t>Težina:</a:t>
                      </a:r>
                      <a:r>
                        <a:rPr lang="hr-HR" sz="2400" b="0" baseline="0" dirty="0">
                          <a:solidFill>
                            <a:srgbClr val="0070C0"/>
                          </a:solidFill>
                        </a:rPr>
                        <a:t> </a:t>
                      </a:r>
                    </a:p>
                    <a:p>
                      <a:r>
                        <a:rPr lang="hr-HR" sz="2400" b="0" dirty="0">
                          <a:solidFill>
                            <a:srgbClr val="0070C0"/>
                          </a:solidFill>
                        </a:rPr>
                        <a:t>20 000</a:t>
                      </a:r>
                      <a:r>
                        <a:rPr lang="hr-HR" sz="2400" b="0" baseline="0" dirty="0">
                          <a:solidFill>
                            <a:srgbClr val="0070C0"/>
                          </a:solidFill>
                        </a:rPr>
                        <a:t> kg</a:t>
                      </a:r>
                      <a:endParaRPr lang="hr-HR" sz="2400" b="0" dirty="0">
                        <a:solidFill>
                          <a:srgbClr val="0070C0"/>
                        </a:solidFill>
                      </a:endParaRPr>
                    </a:p>
                    <a:p>
                      <a:endParaRPr lang="hr-HR" sz="2400" b="0" dirty="0">
                        <a:solidFill>
                          <a:srgbClr val="0070C0"/>
                        </a:solidFill>
                      </a:endParaRPr>
                    </a:p>
                    <a:p>
                      <a:r>
                        <a:rPr lang="hr-HR" sz="2400" b="0" dirty="0">
                          <a:solidFill>
                            <a:srgbClr val="0070C0"/>
                          </a:solidFill>
                        </a:rPr>
                        <a:t>Vrijednost:</a:t>
                      </a:r>
                    </a:p>
                    <a:p>
                      <a:r>
                        <a:rPr lang="hr-HR" sz="2400" b="0" dirty="0">
                          <a:solidFill>
                            <a:srgbClr val="0070C0"/>
                          </a:solidFill>
                        </a:rPr>
                        <a:t>€ 100/kg</a:t>
                      </a:r>
                      <a:r>
                        <a:rPr lang="hr-HR" sz="2400" b="0" baseline="0" dirty="0">
                          <a:solidFill>
                            <a:srgbClr val="0070C0"/>
                          </a:solidFill>
                        </a:rPr>
                        <a:t> =</a:t>
                      </a:r>
                    </a:p>
                    <a:p>
                      <a:r>
                        <a:rPr lang="hr-HR" sz="2400" b="0" dirty="0">
                          <a:solidFill>
                            <a:srgbClr val="0070C0"/>
                          </a:solidFill>
                        </a:rPr>
                        <a:t>€ 2,000.000</a:t>
                      </a:r>
                      <a:endParaRPr lang="hr-HR" sz="2400" b="0" baseline="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  <a:p>
                      <a:r>
                        <a:rPr lang="hr-HR" dirty="0"/>
                        <a:t>Pravo na ograničenje</a:t>
                      </a:r>
                      <a:r>
                        <a:rPr lang="hr-HR" baseline="0" dirty="0"/>
                        <a:t>: </a:t>
                      </a:r>
                      <a:endParaRPr lang="hr-HR" dirty="0"/>
                    </a:p>
                    <a:p>
                      <a:r>
                        <a:rPr lang="hr-HR" sz="2400" b="1" dirty="0">
                          <a:solidFill>
                            <a:srgbClr val="FF0000"/>
                          </a:solidFill>
                        </a:rPr>
                        <a:t>€ 5,8 MIL</a:t>
                      </a:r>
                    </a:p>
                    <a:p>
                      <a:endParaRPr lang="hr-HR" sz="2400" b="1" dirty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hr-HR" sz="2400" b="1" dirty="0">
                          <a:solidFill>
                            <a:srgbClr val="FF0000"/>
                          </a:solidFill>
                        </a:rPr>
                        <a:t>Plaća: €2,000.000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25142">
                <a:tc>
                  <a:txBody>
                    <a:bodyPr/>
                    <a:lstStyle/>
                    <a:p>
                      <a:r>
                        <a:rPr lang="hr-HR" dirty="0"/>
                        <a:t>PRAVO</a:t>
                      </a:r>
                      <a:r>
                        <a:rPr lang="hr-HR" baseline="0" dirty="0"/>
                        <a:t> DRŽAVE STRANKE </a:t>
                      </a:r>
                    </a:p>
                    <a:p>
                      <a:r>
                        <a:rPr lang="hr-HR" b="1" baseline="0" dirty="0">
                          <a:solidFill>
                            <a:srgbClr val="FF0000"/>
                          </a:solidFill>
                        </a:rPr>
                        <a:t>CMR-SDR PROTOKOLA 1978</a:t>
                      </a:r>
                    </a:p>
                    <a:p>
                      <a:r>
                        <a:rPr lang="hr-HR" b="1" baseline="0" dirty="0">
                          <a:solidFill>
                            <a:srgbClr val="FF0000"/>
                          </a:solidFill>
                        </a:rPr>
                        <a:t>(8,33 SDR/kg)</a:t>
                      </a:r>
                      <a:endParaRPr lang="hr-H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400" b="0" dirty="0">
                          <a:solidFill>
                            <a:srgbClr val="0070C0"/>
                          </a:solidFill>
                        </a:rPr>
                        <a:t>Težina:</a:t>
                      </a:r>
                      <a:r>
                        <a:rPr lang="hr-HR" sz="2400" b="0" baseline="0" dirty="0">
                          <a:solidFill>
                            <a:srgbClr val="0070C0"/>
                          </a:solidFill>
                        </a:rPr>
                        <a:t> </a:t>
                      </a:r>
                    </a:p>
                    <a:p>
                      <a:r>
                        <a:rPr lang="hr-HR" sz="2400" b="0" dirty="0">
                          <a:solidFill>
                            <a:srgbClr val="0070C0"/>
                          </a:solidFill>
                        </a:rPr>
                        <a:t>20 000</a:t>
                      </a:r>
                      <a:r>
                        <a:rPr lang="hr-HR" sz="2400" b="0" baseline="0" dirty="0">
                          <a:solidFill>
                            <a:srgbClr val="0070C0"/>
                          </a:solidFill>
                        </a:rPr>
                        <a:t> kg</a:t>
                      </a:r>
                      <a:endParaRPr lang="hr-HR" sz="2400" b="0" dirty="0">
                        <a:solidFill>
                          <a:srgbClr val="0070C0"/>
                        </a:solidFill>
                      </a:endParaRPr>
                    </a:p>
                    <a:p>
                      <a:r>
                        <a:rPr lang="hr-HR" sz="2400" b="0" dirty="0">
                          <a:solidFill>
                            <a:srgbClr val="0070C0"/>
                          </a:solidFill>
                        </a:rPr>
                        <a:t>Vrijednost:</a:t>
                      </a:r>
                    </a:p>
                    <a:p>
                      <a:r>
                        <a:rPr lang="hr-HR" sz="2400" b="0" dirty="0">
                          <a:solidFill>
                            <a:srgbClr val="0070C0"/>
                          </a:solidFill>
                        </a:rPr>
                        <a:t>€ 100/kg</a:t>
                      </a:r>
                      <a:r>
                        <a:rPr lang="hr-HR" sz="2400" b="0" baseline="0" dirty="0">
                          <a:solidFill>
                            <a:srgbClr val="0070C0"/>
                          </a:solidFill>
                        </a:rPr>
                        <a:t> = 2,000.000 </a:t>
                      </a:r>
                      <a:r>
                        <a:rPr lang="hr-HR" sz="2400" b="0" dirty="0">
                          <a:solidFill>
                            <a:srgbClr val="0070C0"/>
                          </a:solidFill>
                        </a:rPr>
                        <a:t>€ </a:t>
                      </a:r>
                      <a:endParaRPr lang="hr-HR" sz="2400" b="0" baseline="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  <a:p>
                      <a:r>
                        <a:rPr lang="hr-HR" dirty="0"/>
                        <a:t>Pravo na ograničenje:</a:t>
                      </a:r>
                    </a:p>
                    <a:p>
                      <a:r>
                        <a:rPr lang="hr-HR" sz="2400" b="1" dirty="0">
                          <a:solidFill>
                            <a:srgbClr val="FF0000"/>
                          </a:solidFill>
                        </a:rPr>
                        <a:t>€ 206 000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Explosion 1 6"/>
          <p:cNvSpPr/>
          <p:nvPr/>
        </p:nvSpPr>
        <p:spPr>
          <a:xfrm>
            <a:off x="363557" y="1152939"/>
            <a:ext cx="3863886" cy="3829878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Pomaže li pravna stečevina EU?</a:t>
            </a:r>
          </a:p>
        </p:txBody>
      </p:sp>
    </p:spTree>
    <p:extLst>
      <p:ext uri="{BB962C8B-B14F-4D97-AF65-F5344CB8AC3E}">
        <p14:creationId xmlns:p14="http://schemas.microsoft.com/office/powerpoint/2010/main" val="3801428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052" y="117868"/>
            <a:ext cx="11337327" cy="1400530"/>
          </a:xfrm>
        </p:spPr>
        <p:txBody>
          <a:bodyPr>
            <a:normAutofit fontScale="90000"/>
          </a:bodyPr>
          <a:lstStyle/>
          <a:p>
            <a:r>
              <a:rPr lang="hr-HR" dirty="0"/>
              <a:t>KLASIČAN INSTITUT TRANSPORTNOG PRAVA:</a:t>
            </a:r>
            <a:br>
              <a:rPr lang="hr-HR" dirty="0"/>
            </a:br>
            <a:r>
              <a:rPr lang="hr-HR" dirty="0">
                <a:solidFill>
                  <a:srgbClr val="FFFF00"/>
                </a:solidFill>
              </a:rPr>
              <a:t>Pravo na ograničenje odgovornosti po iznosu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4676667"/>
              </p:ext>
            </p:extLst>
          </p:nvPr>
        </p:nvGraphicFramePr>
        <p:xfrm>
          <a:off x="317500" y="1880315"/>
          <a:ext cx="10951514" cy="47909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896204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895" y="709743"/>
            <a:ext cx="10999304" cy="1215740"/>
          </a:xfrm>
        </p:spPr>
        <p:txBody>
          <a:bodyPr>
            <a:normAutofit/>
          </a:bodyPr>
          <a:lstStyle/>
          <a:p>
            <a:r>
              <a:rPr lang="hr-HR" dirty="0"/>
              <a:t>TRANSPORT</a:t>
            </a:r>
            <a:r>
              <a:rPr lang="hr-HR" b="1" i="1" u="sng" dirty="0"/>
              <a:t>: PODRUČJE PODIJELJENIH OVLASTI IZMEĐU EU I DRŽAVA ČLANICA</a:t>
            </a:r>
            <a:endParaRPr lang="hr-HR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489" y="2084509"/>
            <a:ext cx="11088710" cy="4353060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hr-HR" dirty="0"/>
              <a:t>„Kada je Ugovorima Uniji u određenom području dodijeljena nadležnost koju ona dijeli s državama članicama, pravno obvezujuće akte u tom području mogu donositi i usvajati Unija i države članice. </a:t>
            </a:r>
            <a:r>
              <a:rPr lang="hr-HR" dirty="0">
                <a:solidFill>
                  <a:srgbClr val="FFFF00"/>
                </a:solidFill>
              </a:rPr>
              <a:t>Države članice svoju nadležnost izvršavaju u onoj mjeri u kojoj Unija ne izvršava svoju nadležnost. Države članice svoju nadležnost ponovno izvršavaju u mjeri u kojoj je Unija odlučila prestati izvršavati svoju nadležnost</a:t>
            </a:r>
            <a:r>
              <a:rPr lang="hr-HR" dirty="0"/>
              <a:t>.” (čl. 2. st. 2. UFEU)</a:t>
            </a:r>
          </a:p>
          <a:p>
            <a:r>
              <a:rPr lang="hr-HR" i="1" dirty="0"/>
              <a:t>Podijeljena nadležnost između Unije i država članica primjenjuje se u sljedećim glavnim područjima: </a:t>
            </a:r>
            <a:endParaRPr lang="hr-HR" sz="2000" i="1" dirty="0"/>
          </a:p>
          <a:p>
            <a:pPr lvl="1"/>
            <a:r>
              <a:rPr lang="hr-HR" sz="1800" i="1" dirty="0"/>
              <a:t>G) Transport</a:t>
            </a:r>
          </a:p>
        </p:txBody>
      </p:sp>
      <p:sp>
        <p:nvSpPr>
          <p:cNvPr id="4" name="Down Arrow 3"/>
          <p:cNvSpPr/>
          <p:nvPr/>
        </p:nvSpPr>
        <p:spPr>
          <a:xfrm>
            <a:off x="7712765" y="4373217"/>
            <a:ext cx="331305" cy="11661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Rectangle 4"/>
          <p:cNvSpPr/>
          <p:nvPr/>
        </p:nvSpPr>
        <p:spPr>
          <a:xfrm>
            <a:off x="6135756" y="5618922"/>
            <a:ext cx="2941983" cy="6596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Preemptivne ovlasti</a:t>
            </a:r>
          </a:p>
        </p:txBody>
      </p:sp>
    </p:spTree>
    <p:extLst>
      <p:ext uri="{BB962C8B-B14F-4D97-AF65-F5344CB8AC3E}">
        <p14:creationId xmlns:p14="http://schemas.microsoft.com/office/powerpoint/2010/main" val="278949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009"/>
    </mc:Choice>
    <mc:Fallback xmlns="">
      <p:transition spd="slow" advTm="790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513</TotalTime>
  <Words>1513</Words>
  <Application>Microsoft Office PowerPoint</Application>
  <PresentationFormat>Širokozaslonsko</PresentationFormat>
  <Paragraphs>247</Paragraphs>
  <Slides>30</Slides>
  <Notes>2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30</vt:i4>
      </vt:variant>
    </vt:vector>
  </HeadingPairs>
  <TitlesOfParts>
    <vt:vector size="35" baseType="lpstr">
      <vt:lpstr>Arial</vt:lpstr>
      <vt:lpstr>Calibri</vt:lpstr>
      <vt:lpstr>Century Gothic</vt:lpstr>
      <vt:lpstr>Wingdings 3</vt:lpstr>
      <vt:lpstr>Slice</vt:lpstr>
      <vt:lpstr>STUPANJE NA SNAGU CMR-SDR PROTOKOLA 1978 ZA HRVATSKU:   NOVI OKVIR ODGOVORNOSTI CESTOVNOG PRIJEVOZNIKA ZA ROBU</vt:lpstr>
      <vt:lpstr>PowerPointova predstavitev</vt:lpstr>
      <vt:lpstr>Ugovor o međunarodnom prijevozu robe cestom: pravni okvir</vt:lpstr>
      <vt:lpstr>Područje primjene CMR 1956: 55 država</vt:lpstr>
      <vt:lpstr>PowerPointova predstavitev</vt:lpstr>
      <vt:lpstr>PODRUČJE PRIMJENE cmr U JUGOISTOČNOJ EUROPI</vt:lpstr>
      <vt:lpstr>PowerPointova predstavitev</vt:lpstr>
      <vt:lpstr>KLASIČAN INSTITUT TRANSPORTNOG PRAVA: Pravo na ograničenje odgovornosti po iznosu</vt:lpstr>
      <vt:lpstr>TRANSPORT: PODRUČJE PODIJELJENIH OVLASTI IZMEĐU EU I DRŽAVA ČLANICA</vt:lpstr>
      <vt:lpstr>Ugovor o prijevozu robe cestom:  PRAVNI IZVORI</vt:lpstr>
      <vt:lpstr>IZRAČUN OGRANIČENJA ODGOVORNOSTI (HR)</vt:lpstr>
      <vt:lpstr>Komparativni prikaz odgovornosti prijevoznika  Međunarodni prijevoz</vt:lpstr>
      <vt:lpstr>Osiguranje odgovornosti prijevoznika u cestovnom prijevozu robe</vt:lpstr>
      <vt:lpstr>Osiguranje odgovornosti prijevoznika za robu</vt:lpstr>
      <vt:lpstr>Kargo osiguranje</vt:lpstr>
      <vt:lpstr>Osiguranje prijevozničke odgovornosti</vt:lpstr>
      <vt:lpstr>Limit – svota osiguranja na polici</vt:lpstr>
      <vt:lpstr>Upotreba prava i jurisdikcija</vt:lpstr>
      <vt:lpstr>Kabotaža u cestovnom prijevozu robe</vt:lpstr>
      <vt:lpstr>Kabotaža u cestovnom prijevozu robe</vt:lpstr>
      <vt:lpstr>Uvjeti obavljanja kabotaže</vt:lpstr>
      <vt:lpstr>Pravila koja se primjenjuju na kabotažu</vt:lpstr>
      <vt:lpstr>PowerPointova predstavitev</vt:lpstr>
      <vt:lpstr>PowerPointova predstavitev</vt:lpstr>
      <vt:lpstr>PowerPointova predstavitev</vt:lpstr>
      <vt:lpstr>PowerPointova predstavitev</vt:lpstr>
      <vt:lpstr>Kabotaža u njemačkoj</vt:lpstr>
      <vt:lpstr>Obrada odštetnih zahtjeva</vt:lpstr>
      <vt:lpstr>Uloga osiguratelja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STUPANJE NA SNAGU CMR-SDR PROTOKOLA 1978 ZA HRVATSKU:  NOVI OKVIR ODGOVORNOSTI CESTOVNOG PRIJEVOZNIKA ZA ROBU</dc:title>
  <dc:creator>k</dc:creator>
  <cp:lastModifiedBy>Margita Selan Voglar</cp:lastModifiedBy>
  <cp:revision>20</cp:revision>
  <dcterms:created xsi:type="dcterms:W3CDTF">2017-06-11T10:56:23Z</dcterms:created>
  <dcterms:modified xsi:type="dcterms:W3CDTF">2017-06-12T09:56:51Z</dcterms:modified>
</cp:coreProperties>
</file>